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5" r:id="rId2"/>
    <p:sldId id="286" r:id="rId3"/>
    <p:sldId id="287" r:id="rId4"/>
    <p:sldId id="291" r:id="rId5"/>
    <p:sldId id="263" r:id="rId6"/>
    <p:sldId id="292" r:id="rId7"/>
    <p:sldId id="293" r:id="rId8"/>
    <p:sldId id="264" r:id="rId9"/>
    <p:sldId id="265" r:id="rId10"/>
    <p:sldId id="294" r:id="rId11"/>
    <p:sldId id="266" r:id="rId12"/>
    <p:sldId id="267" r:id="rId13"/>
    <p:sldId id="268" r:id="rId14"/>
    <p:sldId id="288" r:id="rId15"/>
    <p:sldId id="295" r:id="rId16"/>
    <p:sldId id="269" r:id="rId17"/>
    <p:sldId id="270" r:id="rId18"/>
    <p:sldId id="271" r:id="rId19"/>
    <p:sldId id="296" r:id="rId20"/>
    <p:sldId id="297" r:id="rId21"/>
    <p:sldId id="272" r:id="rId22"/>
    <p:sldId id="273" r:id="rId23"/>
    <p:sldId id="274" r:id="rId24"/>
    <p:sldId id="275" r:id="rId25"/>
    <p:sldId id="289" r:id="rId26"/>
    <p:sldId id="276" r:id="rId27"/>
    <p:sldId id="277" r:id="rId28"/>
    <p:sldId id="278" r:id="rId29"/>
    <p:sldId id="281" r:id="rId30"/>
    <p:sldId id="282" r:id="rId31"/>
    <p:sldId id="283" r:id="rId32"/>
    <p:sldId id="284" r:id="rId33"/>
    <p:sldId id="290" r:id="rId34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2436" y="-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7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5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8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2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2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9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44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1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2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46A1EE7-9505-496A-A976-30556FB55674}" type="datetimeFigureOut">
              <a:rPr lang="en-US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4/13/2015</a:t>
            </a:fld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8281FA9-30E3-4DD4-BBB3-6C831AFA6D79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 220</a:t>
            </a:r>
            <a:br>
              <a:rPr lang="en-US" dirty="0" smtClean="0"/>
            </a:br>
            <a:r>
              <a:rPr lang="en-US" sz="4000" dirty="0" smtClean="0"/>
              <a:t>Introduction to Classical Mythology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Virgil, </a:t>
            </a:r>
            <a:r>
              <a:rPr lang="en-US" b="1" i="1" dirty="0" smtClean="0"/>
              <a:t>Aeneid</a:t>
            </a:r>
            <a:r>
              <a:rPr lang="en-US" b="1" dirty="0" smtClean="0"/>
              <a:t> 10-12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55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Aeneas’ Wrath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Pallas, Evander: all</a:t>
            </a:r>
          </a:p>
          <a:p>
            <a:pPr marL="0" indent="0">
              <a:buNone/>
            </a:pPr>
            <a:r>
              <a:rPr lang="en-US" dirty="0" smtClean="0"/>
              <a:t>Their </a:t>
            </a:r>
            <a:r>
              <a:rPr lang="en-US" dirty="0"/>
              <a:t>history rose before Aeneas’ eyes: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first feast he had come to as a stranger,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right hands joined in friendship. Now he took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Four </a:t>
            </a:r>
            <a:r>
              <a:rPr lang="en-US" dirty="0"/>
              <a:t>sons of </a:t>
            </a:r>
            <a:r>
              <a:rPr lang="en-US" dirty="0" err="1"/>
              <a:t>Sulmo</a:t>
            </a:r>
            <a:r>
              <a:rPr lang="en-US" dirty="0"/>
              <a:t>, four more </a:t>
            </a:r>
            <a:r>
              <a:rPr lang="en-US" dirty="0" err="1"/>
              <a:t>Ufens</a:t>
            </a:r>
            <a:r>
              <a:rPr lang="en-US" dirty="0"/>
              <a:t> reared,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Took </a:t>
            </a:r>
            <a:r>
              <a:rPr lang="en-US" dirty="0"/>
              <a:t>them alive to offer to the shades</a:t>
            </a:r>
          </a:p>
          <a:p>
            <a:pPr marL="0" indent="0">
              <a:buNone/>
            </a:pPr>
            <a:r>
              <a:rPr lang="en-US" dirty="0"/>
              <a:t>In sacrifice, wetting with captive blood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flames of Pallas’ pyre.</a:t>
            </a:r>
          </a:p>
          <a:p>
            <a:pPr marL="0" indent="0">
              <a:buNone/>
            </a:pPr>
            <a:r>
              <a:rPr lang="en-US" dirty="0" smtClean="0"/>
              <a:t>10.725-31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Pietro de Cortona" title="Aeneas with Evander and Pall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505200"/>
            <a:ext cx="3591073" cy="25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Juno Helps Turnus Escape</a:t>
            </a:r>
            <a:endParaRPr lang="en-US" dirty="0"/>
          </a:p>
        </p:txBody>
      </p:sp>
      <p:pic>
        <p:nvPicPr>
          <p:cNvPr id="4" name="Content Placeholder 3" descr="Sahures_Ship_Oblique_7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91200" y="1895058"/>
            <a:ext cx="2980267" cy="2438400"/>
          </a:xfrm>
        </p:spPr>
      </p:pic>
      <p:sp>
        <p:nvSpPr>
          <p:cNvPr id="5" name="TextBox 4"/>
          <p:cNvSpPr txBox="1"/>
          <p:nvPr/>
        </p:nvSpPr>
        <p:spPr>
          <a:xfrm>
            <a:off x="321173" y="990600"/>
            <a:ext cx="52497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ship,</a:t>
            </a:r>
          </a:p>
          <a:p>
            <a:r>
              <a:rPr lang="en-US" dirty="0" smtClean="0"/>
              <a:t>It happened, stood there moored to a high rock ledge,</a:t>
            </a:r>
          </a:p>
          <a:p>
            <a:r>
              <a:rPr lang="en-US" dirty="0" smtClean="0"/>
              <a:t>Ladders and gangway out: King </a:t>
            </a:r>
            <a:r>
              <a:rPr lang="en-US" dirty="0" err="1" smtClean="0"/>
              <a:t>Osinius</a:t>
            </a:r>
            <a:endParaRPr lang="en-US" dirty="0" smtClean="0"/>
          </a:p>
          <a:p>
            <a:r>
              <a:rPr lang="en-US" dirty="0" smtClean="0"/>
              <a:t>Had sailed in it from </a:t>
            </a:r>
            <a:r>
              <a:rPr lang="en-US" dirty="0" err="1" smtClean="0"/>
              <a:t>Clusium</a:t>
            </a:r>
            <a:r>
              <a:rPr lang="en-US" dirty="0" smtClean="0"/>
              <a:t>. The distraught</a:t>
            </a:r>
          </a:p>
          <a:p>
            <a:r>
              <a:rPr lang="en-US" dirty="0" smtClean="0"/>
              <a:t>Phantom of Aeneas in flight ran here</a:t>
            </a:r>
          </a:p>
          <a:p>
            <a:r>
              <a:rPr lang="en-US" dirty="0" smtClean="0"/>
              <a:t>To fling itself aboard and under cover.</a:t>
            </a:r>
          </a:p>
          <a:p>
            <a:r>
              <a:rPr lang="en-US" dirty="0" smtClean="0"/>
              <a:t>Hard on its heels, past every obstacle,</a:t>
            </a:r>
          </a:p>
          <a:p>
            <a:r>
              <a:rPr lang="en-US" dirty="0" smtClean="0"/>
              <a:t>Turnus bounded over the steep gangway.</a:t>
            </a:r>
          </a:p>
          <a:p>
            <a:r>
              <a:rPr lang="en-US" dirty="0" smtClean="0"/>
              <a:t>He had scarce reached the prow when Juno broke</a:t>
            </a:r>
          </a:p>
          <a:p>
            <a:r>
              <a:rPr lang="en-US" dirty="0" smtClean="0"/>
              <a:t>The mooring line and wrenched the ship away</a:t>
            </a:r>
          </a:p>
          <a:p>
            <a:r>
              <a:rPr lang="en-US" dirty="0" smtClean="0"/>
              <a:t>Adrift on the ebb of surf. Ashore, Aeneas</a:t>
            </a:r>
          </a:p>
          <a:p>
            <a:r>
              <a:rPr lang="en-US" dirty="0" smtClean="0"/>
              <a:t>Called for the absent man to stand and fight,</a:t>
            </a:r>
          </a:p>
          <a:p>
            <a:r>
              <a:rPr lang="en-US" dirty="0" smtClean="0"/>
              <a:t>While he sent down to earth many a soldier</a:t>
            </a:r>
          </a:p>
          <a:p>
            <a:r>
              <a:rPr lang="en-US" dirty="0" smtClean="0"/>
              <a:t>Met on the field.</a:t>
            </a:r>
          </a:p>
          <a:p>
            <a:r>
              <a:rPr lang="en-US" dirty="0" smtClean="0"/>
              <a:t>10.915-929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9248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Aeneas Kills </a:t>
            </a:r>
            <a:r>
              <a:rPr lang="en-US" sz="3600" dirty="0" err="1" smtClean="0"/>
              <a:t>Lausus</a:t>
            </a:r>
            <a:r>
              <a:rPr lang="en-US" sz="3600" dirty="0" smtClean="0"/>
              <a:t>, son of </a:t>
            </a:r>
            <a:r>
              <a:rPr lang="en-US" sz="3600" dirty="0" err="1" smtClean="0"/>
              <a:t>Mezentius</a:t>
            </a:r>
            <a:endParaRPr lang="en-US" sz="3600" dirty="0"/>
          </a:p>
        </p:txBody>
      </p:sp>
      <p:pic>
        <p:nvPicPr>
          <p:cNvPr id="4" name="Content Placeholder 3" descr="laus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79207" y="1899553"/>
            <a:ext cx="3407593" cy="2663303"/>
          </a:xfrm>
        </p:spPr>
      </p:pic>
      <p:sp>
        <p:nvSpPr>
          <p:cNvPr id="5" name="TextBox 4"/>
          <p:cNvSpPr txBox="1"/>
          <p:nvPr/>
        </p:nvSpPr>
        <p:spPr>
          <a:xfrm>
            <a:off x="701546" y="640404"/>
            <a:ext cx="4675126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But </a:t>
            </a:r>
            <a:r>
              <a:rPr lang="en-US" sz="1600" dirty="0" err="1" smtClean="0"/>
              <a:t>Lausus</a:t>
            </a:r>
            <a:r>
              <a:rPr lang="en-US" sz="1600" dirty="0" smtClean="0"/>
              <a:t> all the same leapt to the clash,</a:t>
            </a:r>
          </a:p>
          <a:p>
            <a:r>
              <a:rPr lang="en-US" sz="1600" dirty="0" smtClean="0"/>
              <a:t>Beside himself. Now in the </a:t>
            </a:r>
            <a:r>
              <a:rPr lang="en-US" sz="1600" dirty="0" err="1" smtClean="0"/>
              <a:t>Dardan</a:t>
            </a:r>
            <a:r>
              <a:rPr lang="en-US" sz="1600" dirty="0" smtClean="0"/>
              <a:t> captain</a:t>
            </a:r>
          </a:p>
          <a:p>
            <a:r>
              <a:rPr lang="en-US" sz="1600" dirty="0" smtClean="0"/>
              <a:t>Anger boiled up higher. The </a:t>
            </a:r>
            <a:r>
              <a:rPr lang="en-US" sz="1600" dirty="0" err="1" smtClean="0"/>
              <a:t>Parcae</a:t>
            </a:r>
            <a:r>
              <a:rPr lang="en-US" sz="1600" dirty="0" smtClean="0"/>
              <a:t> wound</a:t>
            </a:r>
          </a:p>
          <a:p>
            <a:r>
              <a:rPr lang="en-US" sz="1600" dirty="0" smtClean="0"/>
              <a:t>The thread of </a:t>
            </a:r>
            <a:r>
              <a:rPr lang="en-US" sz="1600" dirty="0" err="1" smtClean="0"/>
              <a:t>Lausus</a:t>
            </a:r>
            <a:r>
              <a:rPr lang="en-US" sz="1600" dirty="0" smtClean="0"/>
              <a:t> to the end: Aeneas</a:t>
            </a:r>
          </a:p>
          <a:p>
            <a:r>
              <a:rPr lang="en-US" sz="1600" dirty="0" smtClean="0"/>
              <a:t>Drove his tough sword through the young man’s body</a:t>
            </a:r>
          </a:p>
          <a:p>
            <a:r>
              <a:rPr lang="en-US" sz="1600" dirty="0" smtClean="0"/>
              <a:t>Up to  the hilt – for it pierced the half-shield, light</a:t>
            </a:r>
          </a:p>
          <a:p>
            <a:r>
              <a:rPr lang="en-US" sz="1600" dirty="0" smtClean="0"/>
              <a:t>Defense for one so menacing – and the shirt</a:t>
            </a:r>
          </a:p>
          <a:p>
            <a:r>
              <a:rPr lang="en-US" sz="1600" dirty="0" smtClean="0"/>
              <a:t>His mother had woven him, soft cloth of gold,</a:t>
            </a:r>
          </a:p>
          <a:p>
            <a:r>
              <a:rPr lang="en-US" sz="1600" dirty="0" smtClean="0"/>
              <a:t>So blood filled up the folds of it. His life</a:t>
            </a:r>
          </a:p>
          <a:p>
            <a:r>
              <a:rPr lang="en-US" sz="1600" dirty="0" smtClean="0"/>
              <a:t>Now left his body for the air and went</a:t>
            </a:r>
          </a:p>
          <a:p>
            <a:r>
              <a:rPr lang="en-US" sz="1600" dirty="0" smtClean="0"/>
              <a:t>In sorrow to the shades. But seeing the look</a:t>
            </a:r>
          </a:p>
          <a:p>
            <a:r>
              <a:rPr lang="en-US" sz="1600" dirty="0" smtClean="0"/>
              <a:t>On the young man’s face in death, a face so pale</a:t>
            </a:r>
          </a:p>
          <a:p>
            <a:r>
              <a:rPr lang="en-US" sz="1600" dirty="0" smtClean="0"/>
              <a:t>As to be awesome, then </a:t>
            </a:r>
            <a:r>
              <a:rPr lang="en-US" sz="1600" dirty="0" err="1" smtClean="0"/>
              <a:t>Anchises</a:t>
            </a:r>
            <a:r>
              <a:rPr lang="en-US" sz="1600" dirty="0" smtClean="0"/>
              <a:t>’ son</a:t>
            </a:r>
          </a:p>
          <a:p>
            <a:r>
              <a:rPr lang="en-US" sz="1600" dirty="0" smtClean="0"/>
              <a:t>Groaned in profound pity. He held out</a:t>
            </a:r>
          </a:p>
          <a:p>
            <a:r>
              <a:rPr lang="en-US" sz="1600" dirty="0" smtClean="0"/>
              <a:t>His hand as filial piety, mirrored here,</a:t>
            </a:r>
          </a:p>
          <a:p>
            <a:r>
              <a:rPr lang="en-US" sz="1600" dirty="0" smtClean="0"/>
              <a:t>Wrung his own heart…</a:t>
            </a:r>
          </a:p>
          <a:p>
            <a:r>
              <a:rPr lang="en-US" sz="1600" dirty="0" smtClean="0"/>
              <a:t>10. 1138-1154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Mezentius</a:t>
            </a:r>
            <a:r>
              <a:rPr lang="en-US" dirty="0" smtClean="0"/>
              <a:t> Dies</a:t>
            </a:r>
            <a:endParaRPr lang="en-US" dirty="0"/>
          </a:p>
        </p:txBody>
      </p:sp>
      <p:pic>
        <p:nvPicPr>
          <p:cNvPr id="4" name="Content Placeholder 3" descr="Wenceslas_Hollar_-_Aeneas'_fight_with_Mezentius_and_Lausus_(State_2)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16965" y="914400"/>
            <a:ext cx="3790459" cy="4937125"/>
          </a:xfrm>
        </p:spPr>
      </p:pic>
      <p:sp>
        <p:nvSpPr>
          <p:cNvPr id="5" name="TextBox 4"/>
          <p:cNvSpPr txBox="1"/>
          <p:nvPr/>
        </p:nvSpPr>
        <p:spPr>
          <a:xfrm>
            <a:off x="247724" y="914400"/>
            <a:ext cx="48576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“Bitter as gall, my enemy, </a:t>
            </a:r>
          </a:p>
          <a:p>
            <a:r>
              <a:rPr lang="en-US" dirty="0" smtClean="0"/>
              <a:t>Why pillory me and hold up death before me?</a:t>
            </a:r>
            <a:br>
              <a:rPr lang="en-US" dirty="0" smtClean="0"/>
            </a:br>
            <a:r>
              <a:rPr lang="en-US" dirty="0" smtClean="0"/>
              <a:t>Taking my life you do no wrong; I had</a:t>
            </a:r>
          </a:p>
          <a:p>
            <a:r>
              <a:rPr lang="en-US" dirty="0" smtClean="0"/>
              <a:t>No other expectation, coming to battle.</a:t>
            </a:r>
          </a:p>
          <a:p>
            <a:r>
              <a:rPr lang="en-US" dirty="0" err="1" smtClean="0"/>
              <a:t>Lausus</a:t>
            </a:r>
            <a:r>
              <a:rPr lang="en-US" dirty="0" smtClean="0"/>
              <a:t>, my son, made no compact with you</a:t>
            </a:r>
          </a:p>
          <a:p>
            <a:r>
              <a:rPr lang="en-US" dirty="0" smtClean="0"/>
              <a:t>That you should spare me. One request I’ll make</a:t>
            </a:r>
          </a:p>
          <a:p>
            <a:r>
              <a:rPr lang="en-US" dirty="0" smtClean="0"/>
              <a:t>If conquered enemies may ask a favor:</a:t>
            </a:r>
          </a:p>
          <a:p>
            <a:r>
              <a:rPr lang="en-US" dirty="0" smtClean="0"/>
              <a:t>Let my body be hid in earth. I know</a:t>
            </a:r>
          </a:p>
          <a:p>
            <a:r>
              <a:rPr lang="en-US" dirty="0" smtClean="0"/>
              <a:t>On every hand the hatred of my people.</a:t>
            </a:r>
          </a:p>
          <a:p>
            <a:r>
              <a:rPr lang="en-US" dirty="0" smtClean="0"/>
              <a:t>Fend off their fury and allow me room </a:t>
            </a:r>
          </a:p>
          <a:p>
            <a:r>
              <a:rPr lang="en-US" dirty="0" smtClean="0"/>
              <a:t>In the same grave with my son.” This said, he faced</a:t>
            </a:r>
          </a:p>
          <a:p>
            <a:r>
              <a:rPr lang="en-US" dirty="0" smtClean="0"/>
              <a:t>With open eyes the sword’s edge at his throat</a:t>
            </a:r>
          </a:p>
          <a:p>
            <a:r>
              <a:rPr lang="en-US" dirty="0" smtClean="0"/>
              <a:t>And poured his life out on his armored breast</a:t>
            </a:r>
          </a:p>
          <a:p>
            <a:r>
              <a:rPr lang="en-US" dirty="0" smtClean="0"/>
              <a:t>In waves of blood.</a:t>
            </a:r>
          </a:p>
          <a:p>
            <a:r>
              <a:rPr lang="en-US" dirty="0" smtClean="0"/>
              <a:t>10.1260-1276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What is the name of the great female warrior in the </a:t>
            </a:r>
            <a:r>
              <a:rPr lang="en-US" i="1" dirty="0" smtClean="0"/>
              <a:t>Aeneid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a. Cassandra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b. </a:t>
            </a:r>
            <a:r>
              <a:rPr lang="en-US" dirty="0" err="1" smtClean="0"/>
              <a:t>Zenobia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c. </a:t>
            </a:r>
            <a:r>
              <a:rPr lang="en-US" dirty="0" err="1" smtClean="0"/>
              <a:t>Penthisilea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d. Camilla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Care for the young dead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Dawn came up from Ocean in the east,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 </a:t>
            </a:r>
            <a:r>
              <a:rPr lang="en-US" dirty="0"/>
              <a:t>Pallas’ death had left Aeneas shaken,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duty pressed him to give time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burial of the dead, he first 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early light discharged his ritual vows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/>
              <a:t>victor to the gods. A big oak trunk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Lopped </a:t>
            </a:r>
            <a:r>
              <a:rPr lang="en-US" dirty="0"/>
              <a:t>of its boughs, he planted on a mound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dressed it with </a:t>
            </a:r>
            <a:r>
              <a:rPr lang="en-US" dirty="0" err="1"/>
              <a:t>Mezentius</a:t>
            </a:r>
            <a:r>
              <a:rPr lang="en-US" dirty="0"/>
              <a:t>’ bright gear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make a trophy, god of war, to thee. </a:t>
            </a:r>
          </a:p>
          <a:p>
            <a:pPr marL="0" indent="0">
              <a:buNone/>
            </a:pPr>
            <a:r>
              <a:rPr lang="en-US" dirty="0" smtClean="0"/>
              <a:t>He </a:t>
            </a:r>
            <a:r>
              <a:rPr lang="en-US" dirty="0"/>
              <a:t>fitted it with a crest still oozing blood,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/>
              <a:t>javelins of the warrior, and his cuirass,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Twelve </a:t>
            </a:r>
            <a:r>
              <a:rPr lang="en-US" dirty="0"/>
              <a:t>times cut and breached.</a:t>
            </a:r>
          </a:p>
          <a:p>
            <a:pPr marL="0" indent="0">
              <a:buNone/>
            </a:pPr>
            <a:r>
              <a:rPr lang="en-US" dirty="0" smtClean="0"/>
              <a:t>11.1-12</a:t>
            </a:r>
            <a:endParaRPr lang="en-US" dirty="0"/>
          </a:p>
        </p:txBody>
      </p:sp>
      <p:pic>
        <p:nvPicPr>
          <p:cNvPr id="4" name="Picture 3" descr="Anne-Louis Girodet de Roussy-Trioson. 1791. Metropolitan Museum, New York." title="The Mourning of Pall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95" y="966788"/>
            <a:ext cx="3082205" cy="44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Funeral for Pallas</a:t>
            </a:r>
            <a:endParaRPr lang="en-US" dirty="0"/>
          </a:p>
        </p:txBody>
      </p:sp>
      <p:pic>
        <p:nvPicPr>
          <p:cNvPr id="4" name="Content Placeholder 3" descr="Antoine-Coypel-Study-for-the-Funeral-of-Pallas-50-70k-158500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60925" y="1143001"/>
            <a:ext cx="4038599" cy="4038599"/>
          </a:xfrm>
        </p:spPr>
      </p:pic>
      <p:sp>
        <p:nvSpPr>
          <p:cNvPr id="5" name="TextBox 4"/>
          <p:cNvSpPr txBox="1"/>
          <p:nvPr/>
        </p:nvSpPr>
        <p:spPr>
          <a:xfrm>
            <a:off x="239673" y="761643"/>
            <a:ext cx="463954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“Evander, you will see no shameful wound</a:t>
            </a:r>
          </a:p>
          <a:p>
            <a:r>
              <a:rPr lang="en-US" dirty="0" smtClean="0"/>
              <a:t>Of one who ran, hit from behind; you’ll pray</a:t>
            </a:r>
          </a:p>
          <a:p>
            <a:r>
              <a:rPr lang="en-US" dirty="0" smtClean="0"/>
              <a:t>For no hard death because a son lives on</a:t>
            </a:r>
          </a:p>
          <a:p>
            <a:r>
              <a:rPr lang="en-US" dirty="0" smtClean="0"/>
              <a:t>Disgraced…</a:t>
            </a:r>
          </a:p>
          <a:p>
            <a:endParaRPr lang="en-US" dirty="0" smtClean="0"/>
          </a:p>
          <a:p>
            <a:r>
              <a:rPr lang="en-US" dirty="0" smtClean="0"/>
              <a:t>Here on his rustic bed there lay the prince,</a:t>
            </a:r>
          </a:p>
          <a:p>
            <a:r>
              <a:rPr lang="en-US" dirty="0" smtClean="0"/>
              <a:t>Most like a flower a girl’s fingers plucked,</a:t>
            </a:r>
          </a:p>
          <a:p>
            <a:r>
              <a:rPr lang="en-US" dirty="0" smtClean="0"/>
              <a:t>Soft-</a:t>
            </a:r>
            <a:r>
              <a:rPr lang="en-US" dirty="0" err="1" smtClean="0"/>
              <a:t>petaled</a:t>
            </a:r>
            <a:r>
              <a:rPr lang="en-US" dirty="0" smtClean="0"/>
              <a:t> violet or hyacinth</a:t>
            </a:r>
          </a:p>
          <a:p>
            <a:r>
              <a:rPr lang="en-US" dirty="0" smtClean="0"/>
              <a:t>With languid head, as yet not discomposed</a:t>
            </a:r>
          </a:p>
          <a:p>
            <a:r>
              <a:rPr lang="en-US" dirty="0" smtClean="0"/>
              <a:t>Or faded, though its mother earth no longer</a:t>
            </a:r>
          </a:p>
          <a:p>
            <a:r>
              <a:rPr lang="en-US" dirty="0" smtClean="0"/>
              <a:t>Nourishes it and makes it stand in bloom.</a:t>
            </a:r>
          </a:p>
          <a:p>
            <a:r>
              <a:rPr lang="en-US" dirty="0" smtClean="0"/>
              <a:t>Aeneas brought two robes all stiff with gold</a:t>
            </a:r>
          </a:p>
          <a:p>
            <a:r>
              <a:rPr lang="en-US" dirty="0" smtClean="0"/>
              <a:t>Embroidery and purple. Dido of Sidon</a:t>
            </a:r>
          </a:p>
          <a:p>
            <a:r>
              <a:rPr lang="en-US" dirty="0" smtClean="0"/>
              <a:t>Herself had loved the toil of making these</a:t>
            </a:r>
          </a:p>
          <a:p>
            <a:r>
              <a:rPr lang="en-US" dirty="0" smtClean="0"/>
              <a:t>With her own hands one day for him, </a:t>
            </a:r>
            <a:r>
              <a:rPr lang="en-US" dirty="0" err="1" smtClean="0"/>
              <a:t>inweaving</a:t>
            </a:r>
            <a:endParaRPr lang="en-US" dirty="0" smtClean="0"/>
          </a:p>
          <a:p>
            <a:r>
              <a:rPr lang="en-US" dirty="0" smtClean="0"/>
              <a:t>Golden threads into the fabric.</a:t>
            </a:r>
          </a:p>
          <a:p>
            <a:r>
              <a:rPr lang="en-US" dirty="0" smtClean="0"/>
              <a:t>11.74-77; 90-100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Evander Praises His Dead Son</a:t>
            </a:r>
            <a:endParaRPr lang="en-US" dirty="0"/>
          </a:p>
        </p:txBody>
      </p:sp>
      <p:pic>
        <p:nvPicPr>
          <p:cNvPr id="4" name="Content Placeholder 3" descr="5086468305_090c585a6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37963" y="1600200"/>
            <a:ext cx="3248837" cy="2514600"/>
          </a:xfrm>
        </p:spPr>
      </p:pic>
      <p:sp>
        <p:nvSpPr>
          <p:cNvPr id="5" name="TextBox 4"/>
          <p:cNvSpPr txBox="1"/>
          <p:nvPr/>
        </p:nvSpPr>
        <p:spPr>
          <a:xfrm>
            <a:off x="457200" y="872341"/>
            <a:ext cx="517648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if my son had early death before him</a:t>
            </a:r>
          </a:p>
          <a:p>
            <a:r>
              <a:rPr lang="en-US" dirty="0" smtClean="0"/>
              <a:t>I can rejoice that first he took the lives</a:t>
            </a:r>
          </a:p>
          <a:p>
            <a:r>
              <a:rPr lang="en-US" dirty="0" smtClean="0"/>
              <a:t>Of countless </a:t>
            </a:r>
            <a:r>
              <a:rPr lang="en-US" dirty="0" err="1" smtClean="0"/>
              <a:t>Volscians</a:t>
            </a:r>
            <a:r>
              <a:rPr lang="en-US" dirty="0" smtClean="0"/>
              <a:t>, that he met his end</a:t>
            </a:r>
          </a:p>
          <a:p>
            <a:r>
              <a:rPr lang="en-US" dirty="0" smtClean="0"/>
              <a:t>Leading the Trojans into Latium.</a:t>
            </a:r>
          </a:p>
          <a:p>
            <a:r>
              <a:rPr lang="en-US" dirty="0" smtClean="0"/>
              <a:t>Besides, I could not wish a funeral</a:t>
            </a:r>
          </a:p>
          <a:p>
            <a:r>
              <a:rPr lang="en-US" dirty="0" smtClean="0"/>
              <a:t>More noble for you, Pallas, than this one</a:t>
            </a:r>
          </a:p>
          <a:p>
            <a:r>
              <a:rPr lang="en-US" dirty="0" smtClean="0"/>
              <a:t>Aeneas in his piety performs,</a:t>
            </a:r>
          </a:p>
          <a:p>
            <a:r>
              <a:rPr lang="en-US" dirty="0" smtClean="0"/>
              <a:t>With Phrygian leaders and Etruscan captains,</a:t>
            </a:r>
          </a:p>
          <a:p>
            <a:r>
              <a:rPr lang="en-US" dirty="0" smtClean="0"/>
              <a:t>All the Etruscan army. Men to whom</a:t>
            </a:r>
          </a:p>
          <a:p>
            <a:r>
              <a:rPr lang="en-US" dirty="0" smtClean="0"/>
              <a:t>Your sword-arm dealt out death are here as trophies,</a:t>
            </a:r>
          </a:p>
          <a:p>
            <a:r>
              <a:rPr lang="en-US" dirty="0" smtClean="0"/>
              <a:t>Great ones; you, too, Turnus, would stand here,</a:t>
            </a:r>
          </a:p>
          <a:p>
            <a:r>
              <a:rPr lang="en-US" dirty="0" smtClean="0"/>
              <a:t>A huge trunk hung with arms, had age and strength</a:t>
            </a:r>
          </a:p>
          <a:p>
            <a:r>
              <a:rPr lang="en-US" dirty="0" smtClean="0"/>
              <a:t>And seasoning of years matched him with you.</a:t>
            </a:r>
          </a:p>
          <a:p>
            <a:r>
              <a:rPr lang="en-US" dirty="0" smtClean="0"/>
              <a:t>11. 229-240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Latinus’ Embassy to </a:t>
            </a:r>
            <a:r>
              <a:rPr lang="en-US" sz="3600" dirty="0" err="1" smtClean="0"/>
              <a:t>Diomedes</a:t>
            </a:r>
            <a:r>
              <a:rPr lang="en-US" sz="3600" dirty="0" smtClean="0"/>
              <a:t> Fails</a:t>
            </a:r>
            <a:endParaRPr lang="en-US" sz="3600" dirty="0"/>
          </a:p>
        </p:txBody>
      </p:sp>
      <p:pic>
        <p:nvPicPr>
          <p:cNvPr id="4" name="Content Placeholder 3" descr="t38769-diomedes-sergel-johan-tobia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48400" y="1298901"/>
            <a:ext cx="1905000" cy="3835743"/>
          </a:xfrm>
        </p:spPr>
      </p:pic>
      <p:sp>
        <p:nvSpPr>
          <p:cNvPr id="5" name="TextBox 4"/>
          <p:cNvSpPr txBox="1"/>
          <p:nvPr/>
        </p:nvSpPr>
        <p:spPr>
          <a:xfrm>
            <a:off x="883920" y="954616"/>
            <a:ext cx="45443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“We who did violence to the </a:t>
            </a:r>
            <a:r>
              <a:rPr lang="en-US" dirty="0" err="1" smtClean="0"/>
              <a:t>Ilian</a:t>
            </a:r>
            <a:r>
              <a:rPr lang="en-US" dirty="0" smtClean="0"/>
              <a:t> land</a:t>
            </a:r>
          </a:p>
          <a:p>
            <a:r>
              <a:rPr lang="en-US" dirty="0" smtClean="0"/>
              <a:t>With cold steel – and now I pass over pain</a:t>
            </a:r>
          </a:p>
          <a:p>
            <a:r>
              <a:rPr lang="en-US" dirty="0" smtClean="0"/>
              <a:t>Endured in warfare under those high walls</a:t>
            </a:r>
          </a:p>
          <a:p>
            <a:r>
              <a:rPr lang="en-US" dirty="0" smtClean="0"/>
              <a:t>And soldiers the </a:t>
            </a:r>
            <a:r>
              <a:rPr lang="en-US" dirty="0" err="1" smtClean="0"/>
              <a:t>Simois</a:t>
            </a:r>
            <a:r>
              <a:rPr lang="en-US" dirty="0" smtClean="0"/>
              <a:t> there holds under –</a:t>
            </a:r>
          </a:p>
          <a:p>
            <a:r>
              <a:rPr lang="en-US" dirty="0" smtClean="0"/>
              <a:t>All of us have paid throughout the world</a:t>
            </a:r>
          </a:p>
          <a:p>
            <a:r>
              <a:rPr lang="en-US" dirty="0" smtClean="0"/>
              <a:t>Beyond belief in suffering for our crimes,.</a:t>
            </a:r>
          </a:p>
          <a:p>
            <a:r>
              <a:rPr lang="en-US" dirty="0" err="1" smtClean="0"/>
              <a:t>Priam</a:t>
            </a:r>
            <a:r>
              <a:rPr lang="en-US" dirty="0" smtClean="0"/>
              <a:t> himself might pity the lot of us…</a:t>
            </a:r>
          </a:p>
          <a:p>
            <a:endParaRPr lang="en-US" dirty="0" smtClean="0"/>
          </a:p>
          <a:p>
            <a:r>
              <a:rPr lang="en-US" dirty="0" smtClean="0"/>
              <a:t>No, no,</a:t>
            </a:r>
          </a:p>
          <a:p>
            <a:r>
              <a:rPr lang="en-US" dirty="0" smtClean="0"/>
              <a:t>Invite me to no warfare such as this.</a:t>
            </a:r>
          </a:p>
          <a:p>
            <a:r>
              <a:rPr lang="en-US" dirty="0" smtClean="0"/>
              <a:t>Troy fallen, I have no quarrel with Trojans,</a:t>
            </a:r>
          </a:p>
          <a:p>
            <a:r>
              <a:rPr lang="en-US" dirty="0" smtClean="0"/>
              <a:t>No delight in calling up evil days.</a:t>
            </a:r>
          </a:p>
          <a:p>
            <a:r>
              <a:rPr lang="en-US" dirty="0" smtClean="0"/>
              <a:t>The gifts you bring me from your country, take</a:t>
            </a:r>
          </a:p>
          <a:p>
            <a:r>
              <a:rPr lang="en-US" dirty="0" smtClean="0"/>
              <a:t>Instead to Aeneas.</a:t>
            </a:r>
          </a:p>
          <a:p>
            <a:endParaRPr lang="en-US" dirty="0" smtClean="0"/>
          </a:p>
          <a:p>
            <a:r>
              <a:rPr lang="en-US" dirty="0" smtClean="0"/>
              <a:t>11. 346-52; 377-82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Drances</a:t>
            </a:r>
            <a:r>
              <a:rPr lang="en-US" dirty="0" smtClean="0"/>
              <a:t> Blames Turnus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Then </a:t>
            </a:r>
            <a:r>
              <a:rPr lang="en-US" dirty="0" err="1"/>
              <a:t>Drancës</a:t>
            </a:r>
            <a:r>
              <a:rPr lang="en-US" dirty="0"/>
              <a:t> rose, belligerent as before.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fame of Turnus galled him, made him smart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/>
              <a:t>envy unconfessed, this wealthy man,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lavish spender and an orator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a cold hand in battle; held to be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dirty="0"/>
              <a:t>empty counselor; a strong party man.</a:t>
            </a:r>
          </a:p>
          <a:p>
            <a:pPr marL="0" indent="0">
              <a:buNone/>
            </a:pPr>
            <a:r>
              <a:rPr lang="en-US" dirty="0"/>
              <a:t>His mother’s nobility made him arrogant,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 </a:t>
            </a:r>
            <a:r>
              <a:rPr lang="en-US" dirty="0"/>
              <a:t>he had no certain father. Now he spoke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add to and to aggravate their anger:</a:t>
            </a:r>
          </a:p>
          <a:p>
            <a:pPr marL="0" indent="0">
              <a:buNone/>
            </a:pPr>
            <a:r>
              <a:rPr lang="en-US" dirty="0" smtClean="0"/>
              <a:t>11.454-462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Who kills Pallas?</a:t>
            </a:r>
            <a:endParaRPr lang="en-US" dirty="0"/>
          </a:p>
          <a:p>
            <a:pPr marL="777240" lvl="1" indent="-457200">
              <a:buAutoNum type="alphaLcPeriod"/>
            </a:pPr>
            <a:r>
              <a:rPr lang="en-US" dirty="0" smtClean="0"/>
              <a:t>Aeneas</a:t>
            </a:r>
          </a:p>
          <a:p>
            <a:pPr marL="777240" lvl="1" indent="-457200">
              <a:buAutoNum type="alphaLcPeriod"/>
            </a:pPr>
            <a:r>
              <a:rPr lang="en-US" dirty="0" err="1" smtClean="0"/>
              <a:t>Mezentius</a:t>
            </a:r>
            <a:endParaRPr lang="en-US" dirty="0" smtClean="0"/>
          </a:p>
          <a:p>
            <a:pPr marL="777240" lvl="1" indent="-457200">
              <a:buAutoNum type="alphaLcPeriod"/>
            </a:pPr>
            <a:r>
              <a:rPr lang="en-US" dirty="0" smtClean="0"/>
              <a:t>Nisus</a:t>
            </a:r>
          </a:p>
          <a:p>
            <a:pPr marL="777240" lvl="1" indent="-457200">
              <a:buAutoNum type="alphaLcPeriod"/>
            </a:pPr>
            <a:r>
              <a:rPr lang="en-US" dirty="0" smtClean="0"/>
              <a:t>Turnus </a:t>
            </a:r>
          </a:p>
        </p:txBody>
      </p:sp>
    </p:spTree>
    <p:extLst>
      <p:ext uri="{BB962C8B-B14F-4D97-AF65-F5344CB8AC3E}">
        <p14:creationId xmlns:p14="http://schemas.microsoft.com/office/powerpoint/2010/main" val="1353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Turnus agrees to fight Aeneas 1 on 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724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But if the Trojans call on me alone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combat, and if you approve, and I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Am </a:t>
            </a:r>
            <a:r>
              <a:rPr lang="en-US" dirty="0"/>
              <a:t>blocking something for the good of all,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Then </a:t>
            </a:r>
            <a:r>
              <a:rPr lang="en-US" dirty="0"/>
              <a:t>Victory has not so bitterly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Hated </a:t>
            </a:r>
            <a:r>
              <a:rPr lang="en-US" dirty="0"/>
              <a:t>these hands and so eluded them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 </a:t>
            </a:r>
            <a:r>
              <a:rPr lang="en-US" dirty="0"/>
              <a:t>I should not, in such a hopeful cause,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Make </a:t>
            </a:r>
            <a:r>
              <a:rPr lang="en-US" dirty="0"/>
              <a:t>my attempt. And cheerfully I’ll go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Against </a:t>
            </a:r>
            <a:r>
              <a:rPr lang="en-US" dirty="0"/>
              <a:t>him, though he overshadow Achilles,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wear gear made, like his, by </a:t>
            </a:r>
            <a:r>
              <a:rPr lang="en-US" dirty="0" smtClean="0"/>
              <a:t>Vulcan’s hands.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11.585-93 </a:t>
            </a:r>
            <a:endParaRPr lang="en-US" dirty="0"/>
          </a:p>
        </p:txBody>
      </p:sp>
      <p:pic>
        <p:nvPicPr>
          <p:cNvPr id="4" name="Picture 3" descr="Fan art, by sousuckinjerk, deviantart.com" title="Turn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075944"/>
            <a:ext cx="18627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Latin Women Pray</a:t>
            </a:r>
            <a:endParaRPr lang="en-US" dirty="0"/>
          </a:p>
        </p:txBody>
      </p:sp>
      <p:pic>
        <p:nvPicPr>
          <p:cNvPr id="4" name="Content Placeholder 3" descr="athen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84750" y="1103376"/>
            <a:ext cx="3659126" cy="3886200"/>
          </a:xfrm>
        </p:spPr>
      </p:pic>
      <p:sp>
        <p:nvSpPr>
          <p:cNvPr id="5" name="TextBox 4"/>
          <p:cNvSpPr txBox="1"/>
          <p:nvPr/>
        </p:nvSpPr>
        <p:spPr>
          <a:xfrm>
            <a:off x="450863" y="922817"/>
            <a:ext cx="483388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queen as well</a:t>
            </a:r>
          </a:p>
          <a:p>
            <a:r>
              <a:rPr lang="en-US" dirty="0" smtClean="0"/>
              <a:t>Rode in her carriage with a company</a:t>
            </a:r>
          </a:p>
          <a:p>
            <a:r>
              <a:rPr lang="en-US" dirty="0" smtClean="0"/>
              <a:t>Of mothers to the shrine of Pallas, high</a:t>
            </a:r>
          </a:p>
          <a:p>
            <a:r>
              <a:rPr lang="en-US" dirty="0" smtClean="0"/>
              <a:t>Above the town, with gifts, and close beside her</a:t>
            </a:r>
          </a:p>
          <a:p>
            <a:r>
              <a:rPr lang="en-US" dirty="0" smtClean="0"/>
              <a:t>The young princess, </a:t>
            </a:r>
            <a:r>
              <a:rPr lang="en-US" dirty="0" err="1" smtClean="0"/>
              <a:t>Lavinia</a:t>
            </a:r>
            <a:r>
              <a:rPr lang="en-US" dirty="0" smtClean="0"/>
              <a:t>, rode – the cause</a:t>
            </a:r>
          </a:p>
          <a:p>
            <a:r>
              <a:rPr lang="en-US" dirty="0" smtClean="0"/>
              <a:t>Of so much suffering, lovely eyes downcast.</a:t>
            </a:r>
          </a:p>
          <a:p>
            <a:r>
              <a:rPr lang="en-US" dirty="0" smtClean="0"/>
              <a:t>The women, entering, beclouded all</a:t>
            </a:r>
          </a:p>
          <a:p>
            <a:r>
              <a:rPr lang="en-US" dirty="0" smtClean="0"/>
              <a:t>That shrine with smoke of incense, and sad voices</a:t>
            </a:r>
          </a:p>
          <a:p>
            <a:r>
              <a:rPr lang="en-US" dirty="0" smtClean="0"/>
              <a:t>Rose from the portal in a tide of prayer:</a:t>
            </a:r>
          </a:p>
          <a:p>
            <a:r>
              <a:rPr lang="en-US" dirty="0" smtClean="0"/>
              <a:t>“O power over battle, our </a:t>
            </a:r>
            <a:r>
              <a:rPr lang="en-US" dirty="0" err="1" smtClean="0"/>
              <a:t>protectress</a:t>
            </a:r>
            <a:r>
              <a:rPr lang="en-US" dirty="0" smtClean="0"/>
              <a:t>,</a:t>
            </a:r>
          </a:p>
          <a:p>
            <a:r>
              <a:rPr lang="en-US" dirty="0" smtClean="0"/>
              <a:t>Virgin, </a:t>
            </a:r>
            <a:r>
              <a:rPr lang="en-US" dirty="0" err="1" smtClean="0"/>
              <a:t>Tritonia</a:t>
            </a:r>
            <a:r>
              <a:rPr lang="en-US" dirty="0" smtClean="0"/>
              <a:t>, shatter in thy hand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spearhaft</a:t>
            </a:r>
            <a:r>
              <a:rPr lang="en-US" dirty="0" smtClean="0"/>
              <a:t> of the Phrygian corsair!</a:t>
            </a:r>
            <a:br>
              <a:rPr lang="en-US" dirty="0" smtClean="0"/>
            </a:br>
            <a:r>
              <a:rPr lang="en-US" dirty="0" smtClean="0"/>
              <a:t>Throw him headlong to earth, let him lie dead</a:t>
            </a:r>
          </a:p>
          <a:p>
            <a:r>
              <a:rPr lang="en-US" dirty="0" smtClean="0"/>
              <a:t>Below our high gates!”</a:t>
            </a:r>
          </a:p>
          <a:p>
            <a:r>
              <a:rPr lang="en-US" dirty="0" smtClean="0"/>
              <a:t>11. 648-661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Camilla’s Story</a:t>
            </a:r>
            <a:endParaRPr lang="en-US" dirty="0"/>
          </a:p>
        </p:txBody>
      </p:sp>
      <p:pic>
        <p:nvPicPr>
          <p:cNvPr id="4" name="Content Placeholder 3" descr="Métabus_et_Camille_BnF_Français_599_fol._3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25016" y="1447800"/>
            <a:ext cx="3503084" cy="3429000"/>
          </a:xfrm>
        </p:spPr>
      </p:pic>
      <p:sp>
        <p:nvSpPr>
          <p:cNvPr id="5" name="TextBox 4"/>
          <p:cNvSpPr txBox="1"/>
          <p:nvPr/>
        </p:nvSpPr>
        <p:spPr>
          <a:xfrm>
            <a:off x="580735" y="1139041"/>
            <a:ext cx="49477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chanced to carry a battle-spear of oak,</a:t>
            </a:r>
          </a:p>
          <a:p>
            <a:r>
              <a:rPr lang="en-US" dirty="0" smtClean="0"/>
              <a:t>Knotted and seasoned; now to this he tied</a:t>
            </a:r>
          </a:p>
          <a:p>
            <a:r>
              <a:rPr lang="en-US" dirty="0" smtClean="0"/>
              <a:t>His child, encased in cork-tree bark, and bound her</a:t>
            </a:r>
          </a:p>
          <a:p>
            <a:r>
              <a:rPr lang="en-US" dirty="0" smtClean="0"/>
              <a:t>Trimly in the middle of the shaft.</a:t>
            </a:r>
          </a:p>
          <a:p>
            <a:r>
              <a:rPr lang="en-US" dirty="0" smtClean="0"/>
              <a:t>He balanced it in his big hand and prayed</a:t>
            </a:r>
          </a:p>
          <a:p>
            <a:r>
              <a:rPr lang="en-US" dirty="0" smtClean="0"/>
              <a:t>To the air of heaven: “Daughter of </a:t>
            </a:r>
            <a:r>
              <a:rPr lang="en-US" dirty="0" err="1" smtClean="0"/>
              <a:t>Latona</a:t>
            </a:r>
            <a:r>
              <a:rPr lang="en-US" dirty="0" smtClean="0"/>
              <a:t>,</a:t>
            </a:r>
          </a:p>
          <a:p>
            <a:r>
              <a:rPr lang="en-US" dirty="0" smtClean="0"/>
              <a:t>Diana, kindly virgin of the groves,</a:t>
            </a:r>
          </a:p>
          <a:p>
            <a:r>
              <a:rPr lang="en-US" dirty="0" smtClean="0"/>
              <a:t>I, her father, swear this child will be</a:t>
            </a:r>
          </a:p>
          <a:p>
            <a:r>
              <a:rPr lang="en-US" dirty="0" smtClean="0"/>
              <a:t>Thy servant –the first weapon she embraces</a:t>
            </a:r>
          </a:p>
          <a:p>
            <a:r>
              <a:rPr lang="en-US" dirty="0" err="1" smtClean="0"/>
              <a:t>Thine</a:t>
            </a:r>
            <a:r>
              <a:rPr lang="en-US" dirty="0" smtClean="0"/>
              <a:t>, as by mercy through the air </a:t>
            </a:r>
          </a:p>
          <a:p>
            <a:r>
              <a:rPr lang="en-US" dirty="0" smtClean="0"/>
              <a:t>She escapes the enemy. I beg thee, goddess,</a:t>
            </a:r>
          </a:p>
          <a:p>
            <a:r>
              <a:rPr lang="en-US" dirty="0" smtClean="0"/>
              <a:t>Take her as </a:t>
            </a:r>
            <a:r>
              <a:rPr lang="en-US" dirty="0" err="1" smtClean="0"/>
              <a:t>thine</a:t>
            </a:r>
            <a:r>
              <a:rPr lang="en-US" dirty="0" smtClean="0"/>
              <a:t> own, this girl committed</a:t>
            </a:r>
          </a:p>
          <a:p>
            <a:r>
              <a:rPr lang="en-US" dirty="0" smtClean="0"/>
              <a:t>Now to the veering wind.”</a:t>
            </a:r>
          </a:p>
          <a:p>
            <a:r>
              <a:rPr lang="en-US" dirty="0" smtClean="0"/>
              <a:t>11.752-65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Camilla’s Finest Hour</a:t>
            </a:r>
            <a:endParaRPr lang="en-US" dirty="0"/>
          </a:p>
        </p:txBody>
      </p:sp>
      <p:pic>
        <p:nvPicPr>
          <p:cNvPr id="4" name="Content Placeholder 3" descr="amazon matte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5000" y="1066800"/>
            <a:ext cx="2582106" cy="3886200"/>
          </a:xfrm>
        </p:spPr>
      </p:pic>
      <p:sp>
        <p:nvSpPr>
          <p:cNvPr id="5" name="TextBox 4"/>
          <p:cNvSpPr txBox="1"/>
          <p:nvPr/>
        </p:nvSpPr>
        <p:spPr>
          <a:xfrm>
            <a:off x="381000" y="1447800"/>
            <a:ext cx="47047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Amid the carnage, like an Amazon,</a:t>
            </a:r>
          </a:p>
          <a:p>
            <a:r>
              <a:rPr lang="en-US" dirty="0" smtClean="0"/>
              <a:t>Camilla rode exultant, one breast bared</a:t>
            </a:r>
          </a:p>
          <a:p>
            <a:r>
              <a:rPr lang="en-US" dirty="0" smtClean="0"/>
              <a:t>For fighting ease, her quiver at her back.</a:t>
            </a:r>
          </a:p>
          <a:p>
            <a:r>
              <a:rPr lang="en-US" dirty="0" smtClean="0"/>
              <a:t>At times she flung slim javelins thick and fast,</a:t>
            </a:r>
          </a:p>
          <a:p>
            <a:r>
              <a:rPr lang="en-US" dirty="0" smtClean="0"/>
              <a:t>At times, tireless, caught up her two-edged axe.</a:t>
            </a:r>
          </a:p>
          <a:p>
            <a:r>
              <a:rPr lang="en-US" dirty="0" smtClean="0"/>
              <a:t>The golden bow, Diana’s weapon, rang</a:t>
            </a:r>
          </a:p>
          <a:p>
            <a:r>
              <a:rPr lang="en-US" dirty="0" smtClean="0"/>
              <a:t>Upon her shoulders: yes, when she gave ground,</a:t>
            </a:r>
          </a:p>
          <a:p>
            <a:r>
              <a:rPr lang="en-US" dirty="0" smtClean="0"/>
              <a:t>Forced to retreat, with bow </a:t>
            </a:r>
            <a:r>
              <a:rPr lang="en-US" dirty="0" err="1" smtClean="0"/>
              <a:t>unslung</a:t>
            </a:r>
            <a:r>
              <a:rPr lang="en-US" dirty="0" smtClean="0"/>
              <a:t> in fight</a:t>
            </a:r>
          </a:p>
          <a:p>
            <a:r>
              <a:rPr lang="en-US" dirty="0" smtClean="0"/>
              <a:t>She turned and aimed her arrows. At her side</a:t>
            </a:r>
          </a:p>
          <a:p>
            <a:r>
              <a:rPr lang="en-US" dirty="0" smtClean="0"/>
              <a:t>Rode chosen comrades, virgins all…</a:t>
            </a:r>
          </a:p>
          <a:p>
            <a:r>
              <a:rPr lang="en-US" dirty="0" smtClean="0"/>
              <a:t>11.881-890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Camilla’s Death</a:t>
            </a:r>
            <a:endParaRPr lang="en-US" dirty="0"/>
          </a:p>
        </p:txBody>
      </p:sp>
      <p:pic>
        <p:nvPicPr>
          <p:cNvPr id="4" name="Content Placeholder 3" descr="04Feodor Bruni. Death of Camill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43920" y="1780400"/>
            <a:ext cx="3245534" cy="2133600"/>
          </a:xfrm>
        </p:spPr>
      </p:pic>
      <p:sp>
        <p:nvSpPr>
          <p:cNvPr id="5" name="TextBox 4"/>
          <p:cNvSpPr txBox="1"/>
          <p:nvPr/>
        </p:nvSpPr>
        <p:spPr>
          <a:xfrm>
            <a:off x="755904" y="585043"/>
            <a:ext cx="477887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“The man himself [</a:t>
            </a:r>
            <a:r>
              <a:rPr lang="en-US" sz="1600" dirty="0" err="1" smtClean="0"/>
              <a:t>Arruns</a:t>
            </a:r>
            <a:r>
              <a:rPr lang="en-US" sz="1600" dirty="0" smtClean="0"/>
              <a:t>], splendid in rust and purple,</a:t>
            </a:r>
          </a:p>
          <a:p>
            <a:r>
              <a:rPr lang="en-US" sz="1600" dirty="0" smtClean="0"/>
              <a:t>Out of the strange East, drew a </a:t>
            </a:r>
            <a:r>
              <a:rPr lang="en-US" sz="1600" dirty="0" err="1" smtClean="0"/>
              <a:t>Lycian</a:t>
            </a:r>
            <a:r>
              <a:rPr lang="en-US" sz="1600" dirty="0" smtClean="0"/>
              <a:t> bow</a:t>
            </a:r>
          </a:p>
          <a:p>
            <a:r>
              <a:rPr lang="en-US" sz="1600" dirty="0" smtClean="0"/>
              <a:t>To shoot </a:t>
            </a:r>
            <a:r>
              <a:rPr lang="en-US" sz="1600" dirty="0" err="1" smtClean="0"/>
              <a:t>Gortynian</a:t>
            </a:r>
            <a:r>
              <a:rPr lang="en-US" sz="1600" dirty="0" smtClean="0"/>
              <a:t> arrows: at his shoulder</a:t>
            </a:r>
          </a:p>
          <a:p>
            <a:r>
              <a:rPr lang="en-US" sz="1600" dirty="0" smtClean="0"/>
              <a:t>Golden was the bow and golden too</a:t>
            </a:r>
          </a:p>
          <a:p>
            <a:r>
              <a:rPr lang="en-US" sz="1600" dirty="0" smtClean="0"/>
              <a:t>The helmet of the seer, and tawny gold</a:t>
            </a:r>
          </a:p>
          <a:p>
            <a:r>
              <a:rPr lang="en-US" sz="1600" dirty="0" smtClean="0"/>
              <a:t>The brooch that pinned his cloak as it belled out</a:t>
            </a:r>
          </a:p>
          <a:p>
            <a:r>
              <a:rPr lang="en-US" sz="1600" dirty="0" smtClean="0"/>
              <a:t>And snapped in wind, a </a:t>
            </a:r>
            <a:r>
              <a:rPr lang="en-US" sz="1600" dirty="0" err="1" smtClean="0"/>
              <a:t>chlamys</a:t>
            </a:r>
            <a:r>
              <a:rPr lang="en-US" sz="1600" dirty="0" smtClean="0"/>
              <a:t>, crocus-yellow.</a:t>
            </a:r>
          </a:p>
          <a:p>
            <a:r>
              <a:rPr lang="en-US" sz="1600" dirty="0" smtClean="0"/>
              <a:t>Tunic and trousers, too, both Eastern style,</a:t>
            </a:r>
          </a:p>
          <a:p>
            <a:r>
              <a:rPr lang="en-US" sz="1600" dirty="0" smtClean="0"/>
              <a:t>Were brilliant with embroidery. Camilla</a:t>
            </a:r>
          </a:p>
          <a:p>
            <a:r>
              <a:rPr lang="en-US" sz="1600" dirty="0" smtClean="0"/>
              <a:t>Began to track this man, her heart’s desire</a:t>
            </a:r>
          </a:p>
          <a:p>
            <a:r>
              <a:rPr lang="en-US" sz="1600" dirty="0" smtClean="0"/>
              <a:t>Either to fit luxurious Trojan gear</a:t>
            </a:r>
          </a:p>
          <a:p>
            <a:r>
              <a:rPr lang="en-US" sz="1600" dirty="0" smtClean="0"/>
              <a:t>On a temple door, or else herself to flaunt</a:t>
            </a:r>
          </a:p>
          <a:p>
            <a:r>
              <a:rPr lang="en-US" sz="1600" dirty="0" smtClean="0"/>
              <a:t>That golden plunder. Blindly, as a huntress,</a:t>
            </a:r>
          </a:p>
          <a:p>
            <a:r>
              <a:rPr lang="en-US" sz="1600" dirty="0" smtClean="0"/>
              <a:t>Following him, and him alone, of all</a:t>
            </a:r>
          </a:p>
          <a:p>
            <a:r>
              <a:rPr lang="en-US" sz="1600" dirty="0" smtClean="0"/>
              <a:t>Who took part in the battle, she rode on</a:t>
            </a:r>
          </a:p>
          <a:p>
            <a:r>
              <a:rPr lang="en-US" sz="1600" dirty="0" smtClean="0"/>
              <a:t>Through a whole scattered squadron, recklessly,</a:t>
            </a:r>
          </a:p>
          <a:p>
            <a:r>
              <a:rPr lang="en-US" sz="1600" dirty="0" smtClean="0"/>
              <a:t>In a girl’s love of finery.</a:t>
            </a:r>
          </a:p>
          <a:p>
            <a:r>
              <a:rPr lang="en-US" sz="1600" dirty="0" smtClean="0"/>
              <a:t>11. 1050-1066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Whose one-on-one combat closes the poem?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a. Aeneas and Latinus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b. Latinus and Turnus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c. </a:t>
            </a:r>
            <a:r>
              <a:rPr lang="en-US" dirty="0" err="1" smtClean="0"/>
              <a:t>Ascanius</a:t>
            </a:r>
            <a:r>
              <a:rPr lang="en-US" dirty="0" smtClean="0"/>
              <a:t> and </a:t>
            </a:r>
            <a:r>
              <a:rPr lang="en-US" dirty="0" err="1" smtClean="0"/>
              <a:t>Lausus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d. Aeneas and Turnus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8120221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Amata Begs Turnus Not to Fight Aeneas</a:t>
            </a:r>
            <a:endParaRPr lang="en-US" sz="3600" dirty="0"/>
          </a:p>
        </p:txBody>
      </p:sp>
      <p:pic>
        <p:nvPicPr>
          <p:cNvPr id="4" name="Content Placeholder 3" descr="001160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43855" y="847785"/>
            <a:ext cx="3929221" cy="4038600"/>
          </a:xfrm>
        </p:spPr>
      </p:pic>
      <p:sp>
        <p:nvSpPr>
          <p:cNvPr id="5" name="TextBox 4"/>
          <p:cNvSpPr txBox="1"/>
          <p:nvPr/>
        </p:nvSpPr>
        <p:spPr>
          <a:xfrm>
            <a:off x="304800" y="847785"/>
            <a:ext cx="43517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now the queen, Amata, terrified</a:t>
            </a:r>
          </a:p>
          <a:p>
            <a:r>
              <a:rPr lang="en-US" dirty="0" smtClean="0"/>
              <a:t>By the new hazard of the single combat,</a:t>
            </a:r>
          </a:p>
          <a:p>
            <a:r>
              <a:rPr lang="en-US" dirty="0" smtClean="0"/>
              <a:t>Wept and pale as death clung to her ardent</a:t>
            </a:r>
          </a:p>
          <a:p>
            <a:r>
              <a:rPr lang="en-US" dirty="0" smtClean="0"/>
              <a:t>Son-in-law: “Turnus, I beg you by these tears,</a:t>
            </a:r>
          </a:p>
          <a:p>
            <a:r>
              <a:rPr lang="en-US" dirty="0" smtClean="0"/>
              <a:t>By all you hold at heart for me, Amata – </a:t>
            </a:r>
          </a:p>
          <a:p>
            <a:r>
              <a:rPr lang="en-US" dirty="0" smtClean="0"/>
              <a:t>You our one hope, our stay in grim old age –</a:t>
            </a:r>
          </a:p>
          <a:p>
            <a:r>
              <a:rPr lang="en-US" dirty="0" smtClean="0"/>
              <a:t>Latinus’ honor and authority</a:t>
            </a:r>
          </a:p>
          <a:p>
            <a:r>
              <a:rPr lang="en-US" dirty="0" smtClean="0"/>
              <a:t>Rest in your hands, all our declining house</a:t>
            </a:r>
          </a:p>
          <a:p>
            <a:r>
              <a:rPr lang="en-US" dirty="0" smtClean="0"/>
              <a:t>Now leans upon you: this one thing I beg:</a:t>
            </a:r>
            <a:br>
              <a:rPr lang="en-US" dirty="0" smtClean="0"/>
            </a:br>
            <a:r>
              <a:rPr lang="en-US" dirty="0" smtClean="0"/>
              <a:t>Refrain from single combat with the Trojans.</a:t>
            </a:r>
          </a:p>
          <a:p>
            <a:r>
              <a:rPr lang="en-US" dirty="0" smtClean="0"/>
              <a:t>Any mischance that awaits you there</a:t>
            </a:r>
          </a:p>
          <a:p>
            <a:r>
              <a:rPr lang="en-US" dirty="0" smtClean="0"/>
              <a:t>Awaits me, too; for with you I’ll forsake </a:t>
            </a:r>
          </a:p>
          <a:p>
            <a:r>
              <a:rPr lang="en-US" dirty="0" smtClean="0"/>
              <a:t>This hostile daylight. Never as a captive</a:t>
            </a:r>
          </a:p>
          <a:p>
            <a:r>
              <a:rPr lang="en-US" dirty="0" smtClean="0"/>
              <a:t>Shall I look on Aeneas as my son.”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12. 77-91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Lavinia</a:t>
            </a:r>
            <a:r>
              <a:rPr lang="en-US" dirty="0" smtClean="0"/>
              <a:t> Blushes</a:t>
            </a:r>
            <a:endParaRPr lang="en-US" dirty="0"/>
          </a:p>
        </p:txBody>
      </p:sp>
      <p:pic>
        <p:nvPicPr>
          <p:cNvPr id="4" name="Content Placeholder 3" descr="BouqLily&amp;Ro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5000" y="1447800"/>
            <a:ext cx="30480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47782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Lavinia</a:t>
            </a:r>
            <a:r>
              <a:rPr lang="en-US" dirty="0" smtClean="0"/>
              <a:t>, listening to her mother, streamed</a:t>
            </a:r>
          </a:p>
          <a:p>
            <a:r>
              <a:rPr lang="en-US" dirty="0" smtClean="0"/>
              <a:t>With tears on burning cheeks; a deepening blush</a:t>
            </a:r>
          </a:p>
          <a:p>
            <a:r>
              <a:rPr lang="en-US" dirty="0" smtClean="0"/>
              <a:t>Brought out a fiery glow on her hot face.</a:t>
            </a:r>
          </a:p>
          <a:p>
            <a:r>
              <a:rPr lang="en-US" dirty="0" smtClean="0"/>
              <a:t>As when one puts a stain of crimson dye</a:t>
            </a:r>
          </a:p>
          <a:p>
            <a:r>
              <a:rPr lang="en-US" dirty="0" smtClean="0"/>
              <a:t>On ivory of India, or when</a:t>
            </a:r>
          </a:p>
          <a:p>
            <a:r>
              <a:rPr lang="en-US" dirty="0" smtClean="0"/>
              <a:t>White lilies blush, infused with crimson roses,</a:t>
            </a:r>
          </a:p>
          <a:p>
            <a:r>
              <a:rPr lang="en-US" dirty="0" smtClean="0"/>
              <a:t>So rich the contrast in her coloring seemed.</a:t>
            </a:r>
          </a:p>
          <a:p>
            <a:r>
              <a:rPr lang="en-US" dirty="0" smtClean="0"/>
              <a:t>Desire stung the young man as he gazed,</a:t>
            </a:r>
          </a:p>
          <a:p>
            <a:r>
              <a:rPr lang="en-US" dirty="0" smtClean="0"/>
              <a:t>Rapt, at the girl. He burned yet more for battle…</a:t>
            </a:r>
          </a:p>
          <a:p>
            <a:r>
              <a:rPr lang="en-US" dirty="0" smtClean="0"/>
              <a:t>12.92-100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8486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Latinus and Aeneas Strike a Bargain</a:t>
            </a:r>
            <a:endParaRPr lang="en-US" sz="3600" dirty="0"/>
          </a:p>
        </p:txBody>
      </p:sp>
      <p:pic>
        <p:nvPicPr>
          <p:cNvPr id="4" name="Content Placeholder 3" descr="AVD02_Aenea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86300" y="1110454"/>
            <a:ext cx="4173243" cy="3962400"/>
          </a:xfrm>
        </p:spPr>
      </p:pic>
      <p:sp>
        <p:nvSpPr>
          <p:cNvPr id="5" name="TextBox 4"/>
          <p:cNvSpPr txBox="1"/>
          <p:nvPr/>
        </p:nvSpPr>
        <p:spPr>
          <a:xfrm>
            <a:off x="371856" y="829497"/>
            <a:ext cx="42553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 victory fall to the </a:t>
            </a:r>
            <a:r>
              <a:rPr lang="en-US" dirty="0" err="1" smtClean="0"/>
              <a:t>Ausonian</a:t>
            </a:r>
            <a:r>
              <a:rPr lang="en-US" dirty="0" smtClean="0"/>
              <a:t>, Turnus,</a:t>
            </a:r>
          </a:p>
          <a:p>
            <a:r>
              <a:rPr lang="en-US" dirty="0" smtClean="0"/>
              <a:t>It is agreed that in defeat we shall</a:t>
            </a:r>
          </a:p>
          <a:p>
            <a:r>
              <a:rPr lang="en-US" dirty="0" smtClean="0"/>
              <a:t>Retire upon Evander’s town, that </a:t>
            </a:r>
            <a:r>
              <a:rPr lang="en-US" dirty="0" err="1" smtClean="0"/>
              <a:t>Iulus</a:t>
            </a:r>
            <a:endParaRPr lang="en-US" dirty="0" smtClean="0"/>
          </a:p>
          <a:p>
            <a:r>
              <a:rPr lang="en-US" dirty="0" smtClean="0"/>
              <a:t>Quit this region, and Aeneas’ people</a:t>
            </a:r>
          </a:p>
          <a:p>
            <a:r>
              <a:rPr lang="en-US" dirty="0" smtClean="0"/>
              <a:t>Never afterward return in war</a:t>
            </a:r>
          </a:p>
          <a:p>
            <a:r>
              <a:rPr lang="en-US" dirty="0" smtClean="0"/>
              <a:t>Or send this kingdom challenges to arms.</a:t>
            </a:r>
          </a:p>
          <a:p>
            <a:r>
              <a:rPr lang="en-US" dirty="0" smtClean="0"/>
              <a:t>If on the other hand the day is ours,</a:t>
            </a:r>
          </a:p>
          <a:p>
            <a:r>
              <a:rPr lang="en-US" dirty="0" smtClean="0"/>
              <a:t>Conferred by divine Victory, as I think –</a:t>
            </a:r>
          </a:p>
          <a:p>
            <a:r>
              <a:rPr lang="en-US" dirty="0" smtClean="0"/>
              <a:t>And may the gods confirm it by their will – </a:t>
            </a:r>
          </a:p>
          <a:p>
            <a:r>
              <a:rPr lang="en-US" dirty="0" smtClean="0"/>
              <a:t>I shall not make Italians underlings</a:t>
            </a:r>
          </a:p>
          <a:p>
            <a:r>
              <a:rPr lang="en-US" dirty="0" smtClean="0"/>
              <a:t>To Trojans. For myself I ask no kingdom.</a:t>
            </a:r>
          </a:p>
          <a:p>
            <a:r>
              <a:rPr lang="en-US" dirty="0" smtClean="0"/>
              <a:t>Let both nations, both unconquered, both </a:t>
            </a:r>
          </a:p>
          <a:p>
            <a:r>
              <a:rPr lang="en-US" dirty="0" smtClean="0"/>
              <a:t>Subject to equal laws, commit themselves</a:t>
            </a:r>
          </a:p>
          <a:p>
            <a:r>
              <a:rPr lang="en-US" dirty="0" smtClean="0"/>
              <a:t>To an eternal union. I shall give</a:t>
            </a:r>
          </a:p>
          <a:p>
            <a:r>
              <a:rPr lang="en-US" dirty="0" smtClean="0"/>
              <a:t>Rituals and gods to both.</a:t>
            </a:r>
          </a:p>
          <a:p>
            <a:r>
              <a:rPr lang="en-US" dirty="0" smtClean="0"/>
              <a:t>12. 246-260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Jupiter and Juno Strike a Bargain</a:t>
            </a:r>
            <a:endParaRPr lang="en-US" sz="3600" dirty="0"/>
          </a:p>
        </p:txBody>
      </p:sp>
      <p:pic>
        <p:nvPicPr>
          <p:cNvPr id="4" name="Content Placeholder 3" descr="barry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3600" y="800100"/>
            <a:ext cx="2716306" cy="4572000"/>
          </a:xfrm>
        </p:spPr>
      </p:pic>
      <p:sp>
        <p:nvSpPr>
          <p:cNvPr id="5" name="TextBox 4"/>
          <p:cNvSpPr txBox="1"/>
          <p:nvPr/>
        </p:nvSpPr>
        <p:spPr>
          <a:xfrm>
            <a:off x="533400" y="1124783"/>
            <a:ext cx="48752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yield now, and for all my hatred leave</a:t>
            </a:r>
          </a:p>
          <a:p>
            <a:r>
              <a:rPr lang="en-US" dirty="0" smtClean="0"/>
              <a:t>This battlefield. But one thing not retained</a:t>
            </a:r>
          </a:p>
          <a:p>
            <a:r>
              <a:rPr lang="en-US" dirty="0" smtClean="0"/>
              <a:t>By fate I beg for Latium, for the future</a:t>
            </a:r>
          </a:p>
          <a:p>
            <a:r>
              <a:rPr lang="en-US" dirty="0" smtClean="0"/>
              <a:t>Greatness of your kin: when presently</a:t>
            </a:r>
          </a:p>
          <a:p>
            <a:r>
              <a:rPr lang="en-US" dirty="0" smtClean="0"/>
              <a:t>They crown peace with a happy wedding day –</a:t>
            </a:r>
          </a:p>
          <a:p>
            <a:r>
              <a:rPr lang="en-US" dirty="0" smtClean="0"/>
              <a:t>So let it be – and merge their laws and treaties,</a:t>
            </a:r>
          </a:p>
          <a:p>
            <a:r>
              <a:rPr lang="en-US" dirty="0" smtClean="0"/>
              <a:t>Never command the land’s own Latin folk</a:t>
            </a:r>
          </a:p>
          <a:p>
            <a:r>
              <a:rPr lang="en-US" dirty="0" smtClean="0"/>
              <a:t>To change their old name, to become new Trojans,</a:t>
            </a:r>
          </a:p>
          <a:p>
            <a:r>
              <a:rPr lang="en-US" dirty="0" smtClean="0"/>
              <a:t>Known as </a:t>
            </a:r>
            <a:r>
              <a:rPr lang="en-US" dirty="0" err="1" smtClean="0"/>
              <a:t>Teucrians</a:t>
            </a:r>
            <a:r>
              <a:rPr lang="en-US" dirty="0" smtClean="0"/>
              <a:t>; never make them alter</a:t>
            </a:r>
          </a:p>
          <a:p>
            <a:r>
              <a:rPr lang="en-US" dirty="0" smtClean="0"/>
              <a:t>Dialect or dress. Let Latium be.</a:t>
            </a:r>
          </a:p>
          <a:p>
            <a:r>
              <a:rPr lang="en-US" dirty="0" smtClean="0"/>
              <a:t>Let there be Alban kings for generations,</a:t>
            </a:r>
          </a:p>
          <a:p>
            <a:r>
              <a:rPr lang="en-US" dirty="0" smtClean="0"/>
              <a:t>And let Italian valor be the strength</a:t>
            </a:r>
          </a:p>
          <a:p>
            <a:r>
              <a:rPr lang="en-US" dirty="0" smtClean="0"/>
              <a:t>Of Rome in after times. Once and for all</a:t>
            </a:r>
          </a:p>
          <a:p>
            <a:r>
              <a:rPr lang="en-US" dirty="0" smtClean="0"/>
              <a:t>Troy fell, and with her name let her lie fallen.</a:t>
            </a:r>
            <a:br>
              <a:rPr lang="en-US" dirty="0" smtClean="0"/>
            </a:br>
            <a:r>
              <a:rPr lang="en-US" dirty="0" smtClean="0"/>
              <a:t>12. 1110-1123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What is the name of </a:t>
            </a:r>
            <a:r>
              <a:rPr lang="en-US" dirty="0" err="1" smtClean="0"/>
              <a:t>Mezentius</a:t>
            </a:r>
            <a:r>
              <a:rPr lang="en-US" dirty="0" smtClean="0"/>
              <a:t>’ son?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a. Evander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b. </a:t>
            </a:r>
            <a:r>
              <a:rPr lang="en-US" dirty="0" err="1" smtClean="0"/>
              <a:t>Lausus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c. Pallas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d. </a:t>
            </a:r>
            <a:r>
              <a:rPr lang="en-US" dirty="0" err="1" smtClean="0"/>
              <a:t>Iulus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Juturna</a:t>
            </a:r>
            <a:r>
              <a:rPr lang="en-US" dirty="0" smtClean="0"/>
              <a:t> Withdraws</a:t>
            </a:r>
            <a:endParaRPr lang="en-US" dirty="0"/>
          </a:p>
        </p:txBody>
      </p:sp>
      <p:pic>
        <p:nvPicPr>
          <p:cNvPr id="4" name="Content Placeholder 3" descr="Juturn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84364" y="811209"/>
            <a:ext cx="3371850" cy="4495800"/>
          </a:xfrm>
        </p:spPr>
      </p:pic>
      <p:sp>
        <p:nvSpPr>
          <p:cNvPr id="5" name="TextBox 4"/>
          <p:cNvSpPr txBox="1"/>
          <p:nvPr/>
        </p:nvSpPr>
        <p:spPr>
          <a:xfrm>
            <a:off x="609600" y="811209"/>
            <a:ext cx="44223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“Turnus, how can your sister help you now?</a:t>
            </a:r>
            <a:br>
              <a:rPr lang="en-US" dirty="0" smtClean="0"/>
            </a:br>
            <a:r>
              <a:rPr lang="en-US" dirty="0" smtClean="0"/>
              <a:t>What action still is open to me, soldierly</a:t>
            </a:r>
          </a:p>
          <a:p>
            <a:r>
              <a:rPr lang="en-US" dirty="0" smtClean="0"/>
              <a:t>Though I have been? Can I by any skill</a:t>
            </a:r>
          </a:p>
          <a:p>
            <a:r>
              <a:rPr lang="en-US" dirty="0" smtClean="0"/>
              <a:t>Hold daylight for you? Can I meet and turn</a:t>
            </a:r>
          </a:p>
          <a:p>
            <a:r>
              <a:rPr lang="en-US" dirty="0" smtClean="0"/>
              <a:t>This deathliness away? Now I withdraw,</a:t>
            </a:r>
          </a:p>
          <a:p>
            <a:r>
              <a:rPr lang="en-US" dirty="0" smtClean="0"/>
              <a:t>Now leave this war…</a:t>
            </a:r>
          </a:p>
          <a:p>
            <a:r>
              <a:rPr lang="en-US" dirty="0" smtClean="0"/>
              <a:t>I recognize, that ghastly sound, and guess</a:t>
            </a:r>
          </a:p>
          <a:p>
            <a:r>
              <a:rPr lang="en-US" dirty="0" smtClean="0"/>
              <a:t>Great-hearted Jupiter’s high cruel commands.</a:t>
            </a:r>
          </a:p>
          <a:p>
            <a:r>
              <a:rPr lang="en-US" dirty="0" smtClean="0"/>
              <a:t>Returns for my virginity, are they?</a:t>
            </a:r>
            <a:br>
              <a:rPr lang="en-US" dirty="0" smtClean="0"/>
            </a:br>
            <a:r>
              <a:rPr lang="en-US" dirty="0" smtClean="0"/>
              <a:t>He gave me life eternal – to what end?</a:t>
            </a:r>
            <a:br>
              <a:rPr lang="en-US" dirty="0" smtClean="0"/>
            </a:br>
            <a:r>
              <a:rPr lang="en-US" dirty="0" smtClean="0"/>
              <a:t>Why has mortality been taken from me?</a:t>
            </a:r>
            <a:br>
              <a:rPr lang="en-US" dirty="0" smtClean="0"/>
            </a:br>
            <a:r>
              <a:rPr lang="en-US" dirty="0" smtClean="0"/>
              <a:t>Now beyond question I could put a term</a:t>
            </a:r>
          </a:p>
          <a:p>
            <a:r>
              <a:rPr lang="en-US" dirty="0" smtClean="0"/>
              <a:t>To all my pain, and go with my poor brother</a:t>
            </a:r>
          </a:p>
          <a:p>
            <a:r>
              <a:rPr lang="en-US" dirty="0" smtClean="0"/>
              <a:t>Into the darkness, his companion there.”</a:t>
            </a:r>
          </a:p>
          <a:p>
            <a:endParaRPr lang="en-US" dirty="0" smtClean="0"/>
          </a:p>
          <a:p>
            <a:r>
              <a:rPr lang="en-US" dirty="0" smtClean="0"/>
              <a:t>12. 1180-1194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Aeneas Wounds Turnus, </a:t>
            </a:r>
            <a:br>
              <a:rPr lang="en-US" dirty="0" smtClean="0"/>
            </a:br>
            <a:r>
              <a:rPr lang="en-US" dirty="0" smtClean="0"/>
              <a:t>Who Begs for Mercy</a:t>
            </a:r>
            <a:endParaRPr lang="en-US" dirty="0"/>
          </a:p>
        </p:txBody>
      </p:sp>
      <p:pic>
        <p:nvPicPr>
          <p:cNvPr id="4" name="Content Placeholder 3" descr="aeneus-and-turn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19600" y="1547306"/>
            <a:ext cx="4572000" cy="2695575"/>
          </a:xfrm>
        </p:spPr>
      </p:pic>
      <p:sp>
        <p:nvSpPr>
          <p:cNvPr id="5" name="TextBox 4"/>
          <p:cNvSpPr txBox="1"/>
          <p:nvPr/>
        </p:nvSpPr>
        <p:spPr>
          <a:xfrm>
            <a:off x="381000" y="1371600"/>
            <a:ext cx="38600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“Clearly I earned this, and I ask no quarter.</a:t>
            </a:r>
          </a:p>
          <a:p>
            <a:r>
              <a:rPr lang="en-US" sz="1600" dirty="0" smtClean="0"/>
              <a:t>Make the most of your good fortune here.</a:t>
            </a:r>
          </a:p>
          <a:p>
            <a:r>
              <a:rPr lang="en-US" sz="1600" dirty="0" smtClean="0"/>
              <a:t>If you can feel a father’s grief – and you, too,</a:t>
            </a:r>
          </a:p>
          <a:p>
            <a:r>
              <a:rPr lang="en-US" sz="1600" dirty="0" smtClean="0"/>
              <a:t>Had such a father in </a:t>
            </a:r>
            <a:r>
              <a:rPr lang="en-US" sz="1600" dirty="0" err="1" smtClean="0"/>
              <a:t>Anchises</a:t>
            </a:r>
            <a:r>
              <a:rPr lang="en-US" sz="1600" dirty="0" smtClean="0"/>
              <a:t> – then</a:t>
            </a:r>
          </a:p>
          <a:p>
            <a:r>
              <a:rPr lang="en-US" sz="1600" dirty="0" smtClean="0"/>
              <a:t>Let me bespeak your mercy for old age</a:t>
            </a:r>
          </a:p>
          <a:p>
            <a:r>
              <a:rPr lang="en-US" sz="1600" dirty="0" smtClean="0"/>
              <a:t>In </a:t>
            </a:r>
            <a:r>
              <a:rPr lang="en-US" sz="1600" dirty="0" err="1" smtClean="0"/>
              <a:t>Daunus</a:t>
            </a:r>
            <a:r>
              <a:rPr lang="en-US" sz="1600" dirty="0" smtClean="0"/>
              <a:t>, and return me, or my body,</a:t>
            </a:r>
          </a:p>
          <a:p>
            <a:r>
              <a:rPr lang="en-US" sz="1600" dirty="0" smtClean="0"/>
              <a:t>Stripped if you will of life, to my own kin.</a:t>
            </a:r>
          </a:p>
          <a:p>
            <a:r>
              <a:rPr lang="en-US" sz="1600" dirty="0" smtClean="0"/>
              <a:t>You have defeated me. The </a:t>
            </a:r>
            <a:r>
              <a:rPr lang="en-US" sz="1600" dirty="0" err="1" smtClean="0"/>
              <a:t>Ausonians</a:t>
            </a:r>
            <a:endParaRPr lang="en-US" sz="1600" dirty="0" smtClean="0"/>
          </a:p>
          <a:p>
            <a:r>
              <a:rPr lang="en-US" sz="1600" dirty="0" smtClean="0"/>
              <a:t>Have seen me in defeat, spreading my hands.</a:t>
            </a:r>
          </a:p>
          <a:p>
            <a:r>
              <a:rPr lang="en-US" sz="1600" dirty="0" err="1" smtClean="0"/>
              <a:t>Lavinia</a:t>
            </a:r>
            <a:r>
              <a:rPr lang="en-US" sz="1600" dirty="0" smtClean="0"/>
              <a:t> is your bride. But go no further </a:t>
            </a:r>
          </a:p>
          <a:p>
            <a:r>
              <a:rPr lang="en-US" sz="1600" dirty="0" smtClean="0"/>
              <a:t>Out of hatred.”</a:t>
            </a:r>
            <a:br>
              <a:rPr lang="en-US" sz="1600" dirty="0" smtClean="0"/>
            </a:br>
            <a:r>
              <a:rPr lang="en-US" sz="1600" dirty="0" smtClean="0"/>
              <a:t>12. 1266-1276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Mercy Refused</a:t>
            </a:r>
            <a:endParaRPr lang="en-US" dirty="0"/>
          </a:p>
        </p:txBody>
      </p:sp>
      <p:pic>
        <p:nvPicPr>
          <p:cNvPr id="4" name="Content Placeholder 3" descr="Aeneas_and_Turn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16162" y="1219200"/>
            <a:ext cx="4186534" cy="3124200"/>
          </a:xfrm>
        </p:spPr>
      </p:pic>
      <p:sp>
        <p:nvSpPr>
          <p:cNvPr id="5" name="TextBox 4"/>
          <p:cNvSpPr txBox="1"/>
          <p:nvPr/>
        </p:nvSpPr>
        <p:spPr>
          <a:xfrm>
            <a:off x="568194" y="694015"/>
            <a:ext cx="3741089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Fierce under arms, Aeneas</a:t>
            </a:r>
          </a:p>
          <a:p>
            <a:r>
              <a:rPr lang="en-US" sz="1300" dirty="0" smtClean="0"/>
              <a:t>Looked to and fro, and towered, and stayed his hand</a:t>
            </a:r>
          </a:p>
          <a:p>
            <a:r>
              <a:rPr lang="en-US" sz="1300" dirty="0" smtClean="0"/>
              <a:t>Upon the sword-hilt. Moment by moment now</a:t>
            </a:r>
          </a:p>
          <a:p>
            <a:r>
              <a:rPr lang="en-US" sz="1300" dirty="0" smtClean="0"/>
              <a:t>What Turnus said began to bring him round</a:t>
            </a:r>
          </a:p>
          <a:p>
            <a:r>
              <a:rPr lang="en-US" sz="1300" dirty="0" smtClean="0"/>
              <a:t>From indecision. Then to his glance appeared</a:t>
            </a:r>
          </a:p>
          <a:p>
            <a:r>
              <a:rPr lang="en-US" sz="1300" dirty="0" smtClean="0"/>
              <a:t>The </a:t>
            </a:r>
            <a:r>
              <a:rPr lang="en-US" sz="1300" dirty="0" err="1" smtClean="0"/>
              <a:t>accurst</a:t>
            </a:r>
            <a:r>
              <a:rPr lang="en-US" sz="1300" dirty="0" smtClean="0"/>
              <a:t> </a:t>
            </a:r>
            <a:r>
              <a:rPr lang="en-US" sz="1300" dirty="0" err="1" smtClean="0"/>
              <a:t>swordbelt</a:t>
            </a:r>
            <a:r>
              <a:rPr lang="en-US" sz="1300" dirty="0" smtClean="0"/>
              <a:t> surmounting Turnus’ shoulder,</a:t>
            </a:r>
          </a:p>
          <a:p>
            <a:r>
              <a:rPr lang="en-US" sz="1300" dirty="0" smtClean="0"/>
              <a:t>Shining with its familiar studs – the strap </a:t>
            </a:r>
          </a:p>
          <a:p>
            <a:r>
              <a:rPr lang="en-US" sz="1300" dirty="0" smtClean="0"/>
              <a:t>Young Pallas wore when Turnus wounded him</a:t>
            </a:r>
          </a:p>
          <a:p>
            <a:r>
              <a:rPr lang="en-US" sz="1300" dirty="0" smtClean="0"/>
              <a:t>And left him dead upon the field; now Turnus</a:t>
            </a:r>
          </a:p>
          <a:p>
            <a:r>
              <a:rPr lang="en-US" sz="1300" dirty="0" smtClean="0"/>
              <a:t>Bore that enemy token on his shoulder –</a:t>
            </a:r>
          </a:p>
          <a:p>
            <a:r>
              <a:rPr lang="en-US" sz="1300" dirty="0" smtClean="0"/>
              <a:t>Enemy still. For when the sight came home to him,</a:t>
            </a:r>
            <a:br>
              <a:rPr lang="en-US" sz="1300" dirty="0" smtClean="0"/>
            </a:br>
            <a:r>
              <a:rPr lang="en-US" sz="1300" dirty="0" smtClean="0"/>
              <a:t>Aeneas raged at the relic of his anguish</a:t>
            </a:r>
          </a:p>
          <a:p>
            <a:r>
              <a:rPr lang="en-US" sz="1300" dirty="0" smtClean="0"/>
              <a:t>Worn by this man as trophy. Blazing up</a:t>
            </a:r>
          </a:p>
          <a:p>
            <a:r>
              <a:rPr lang="en-US" sz="1300" dirty="0" smtClean="0"/>
              <a:t>And terrible in his anger, he called out:</a:t>
            </a:r>
          </a:p>
          <a:p>
            <a:r>
              <a:rPr lang="en-US" sz="1300" dirty="0" smtClean="0"/>
              <a:t>“You in your plunder, torn from one of mine,</a:t>
            </a:r>
          </a:p>
          <a:p>
            <a:r>
              <a:rPr lang="en-US" sz="1300" dirty="0" smtClean="0"/>
              <a:t>Shall I be robbed of you? This wound will come</a:t>
            </a:r>
          </a:p>
          <a:p>
            <a:r>
              <a:rPr lang="en-US" sz="1300" dirty="0" smtClean="0"/>
              <a:t>From Pallas: Pallas makes this offering</a:t>
            </a:r>
          </a:p>
          <a:p>
            <a:r>
              <a:rPr lang="en-US" sz="1300" dirty="0" smtClean="0"/>
              <a:t>And from your criminal blood exacts  his due.</a:t>
            </a:r>
          </a:p>
          <a:p>
            <a:r>
              <a:rPr lang="en-US" sz="1300" dirty="0" smtClean="0"/>
              <a:t>He sank his blade in fury in Turnus’ chest.</a:t>
            </a:r>
          </a:p>
          <a:p>
            <a:r>
              <a:rPr lang="en-US" sz="1300" dirty="0" smtClean="0"/>
              <a:t>Then all the body slackened in death’s chill,</a:t>
            </a:r>
          </a:p>
          <a:p>
            <a:r>
              <a:rPr lang="en-US" sz="1300" dirty="0" smtClean="0"/>
              <a:t>And with a groan for that indignity</a:t>
            </a:r>
          </a:p>
          <a:p>
            <a:r>
              <a:rPr lang="en-US" sz="1300" dirty="0" smtClean="0"/>
              <a:t>His sprit fled into the gloom below.</a:t>
            </a:r>
          </a:p>
          <a:p>
            <a:r>
              <a:rPr lang="en-US" sz="1300" dirty="0" smtClean="0"/>
              <a:t>12. 1276-1298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800" y="4774049"/>
            <a:ext cx="373121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Roman, remember by your strength to rule</a:t>
            </a:r>
          </a:p>
          <a:p>
            <a:r>
              <a:rPr lang="en-US" sz="1400" dirty="0" smtClean="0"/>
              <a:t>Earth’s peoples – for your arts are to be these:</a:t>
            </a:r>
            <a:br>
              <a:rPr lang="en-US" sz="1400" dirty="0" smtClean="0"/>
            </a:br>
            <a:r>
              <a:rPr lang="en-US" sz="1400" dirty="0" smtClean="0"/>
              <a:t>To pacify, to impose the rule of law,</a:t>
            </a:r>
          </a:p>
          <a:p>
            <a:r>
              <a:rPr lang="en-US" sz="1400" dirty="0" smtClean="0"/>
              <a:t>To spare the conquered, battle down the proud.”</a:t>
            </a:r>
          </a:p>
          <a:p>
            <a:r>
              <a:rPr lang="en-US" sz="1400" dirty="0" smtClean="0"/>
              <a:t>6.1151-1154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 Question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5. What are the </a:t>
            </a:r>
            <a:r>
              <a:rPr lang="en-US" dirty="0" err="1" smtClean="0"/>
              <a:t>Latins</a:t>
            </a:r>
            <a:r>
              <a:rPr lang="en-US" dirty="0" smtClean="0"/>
              <a:t> allowed to keep as a result of Juno’s compromise with Jupiter?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a. Their army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b. Turnus’ life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c. their language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d.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43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Jupiter speaks in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5181600" cy="4724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“Take heed then, and keep fast in memory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words of mine. Whereas </a:t>
            </a:r>
            <a:r>
              <a:rPr lang="en-US" dirty="0" err="1"/>
              <a:t>Ausonians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 </a:t>
            </a:r>
            <a:r>
              <a:rPr lang="en-US" dirty="0"/>
              <a:t>not allowed to league themselves with Trojans,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 is not acceptable to you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end your discord, therefore I shall </a:t>
            </a:r>
            <a:r>
              <a:rPr lang="en-US" dirty="0" smtClean="0"/>
              <a:t>hold</a:t>
            </a:r>
          </a:p>
          <a:p>
            <a:pPr marL="0" indent="0">
              <a:buNone/>
            </a:pPr>
            <a:r>
              <a:rPr lang="en-US" dirty="0"/>
              <a:t>Without distinction </a:t>
            </a:r>
            <a:r>
              <a:rPr lang="en-US" dirty="0" err="1"/>
              <a:t>Rutulians</a:t>
            </a:r>
            <a:r>
              <a:rPr lang="en-US" dirty="0"/>
              <a:t> and Trojans,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Whatever </a:t>
            </a:r>
            <a:r>
              <a:rPr lang="en-US" dirty="0"/>
              <a:t>fortune each may have today,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Whatever </a:t>
            </a:r>
            <a:r>
              <a:rPr lang="en-US" dirty="0"/>
              <a:t>hope may guide him; whether the camp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Lies </a:t>
            </a:r>
            <a:r>
              <a:rPr lang="en-US" dirty="0"/>
              <a:t>under siege as fated for Italians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 </a:t>
            </a:r>
            <a:r>
              <a:rPr lang="en-US" dirty="0"/>
              <a:t>through Troy’s blunder, and through prophecies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Malign </a:t>
            </a:r>
            <a:r>
              <a:rPr lang="en-US" dirty="0"/>
              <a:t>and dark. Neither do I exempt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/>
              <a:t>Rutulians</a:t>
            </a:r>
            <a:r>
              <a:rPr lang="en-US" dirty="0"/>
              <a:t>. The effort each man makes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Will </a:t>
            </a:r>
            <a:r>
              <a:rPr lang="en-US" dirty="0"/>
              <a:t>bring him luck or trouble. To them 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King </a:t>
            </a:r>
            <a:r>
              <a:rPr lang="en-US" dirty="0"/>
              <a:t>Jupiter is the same king.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the Fates Will find their way.”</a:t>
            </a:r>
          </a:p>
          <a:p>
            <a:pPr marL="0" indent="0">
              <a:buNone/>
            </a:pPr>
            <a:r>
              <a:rPr lang="en-US" dirty="0" smtClean="0"/>
              <a:t>10.143-57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tist  &#10;Giulio Romano Link back to Creator infobox template wikidata:Q215305&#10;Title  &#10;English: The Assembly of Gods around Jupiter's Throne&#10;Description  &#10;Vault&#10;Date  between 1532 and 1534&#10;Medium  fresco&#10;Current location  &#10;Sala dei Giganti, Palazzo del Tè, Mantua Link back to Institution infobox template" title="The Assembly of Gods around Jupiter's Thr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8" y="1383769"/>
            <a:ext cx="2655972" cy="31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Cycnus</a:t>
            </a:r>
            <a:endParaRPr lang="en-US" dirty="0"/>
          </a:p>
        </p:txBody>
      </p:sp>
      <p:pic>
        <p:nvPicPr>
          <p:cNvPr id="4" name="Content Placeholder 3" descr="etch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64912" y="990600"/>
            <a:ext cx="2981325" cy="3810000"/>
          </a:xfrm>
        </p:spPr>
      </p:pic>
      <p:sp>
        <p:nvSpPr>
          <p:cNvPr id="5" name="TextBox 4"/>
          <p:cNvSpPr txBox="1"/>
          <p:nvPr/>
        </p:nvSpPr>
        <p:spPr>
          <a:xfrm>
            <a:off x="533400" y="795469"/>
            <a:ext cx="46985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 you with your scant following, </a:t>
            </a:r>
            <a:r>
              <a:rPr lang="en-US" dirty="0" err="1" smtClean="0"/>
              <a:t>Cupavo</a:t>
            </a:r>
            <a:r>
              <a:rPr lang="en-US" dirty="0" smtClean="0"/>
              <a:t>,</a:t>
            </a:r>
          </a:p>
          <a:p>
            <a:r>
              <a:rPr lang="en-US" dirty="0" smtClean="0"/>
              <a:t>Plumage of swan upon your crest: a sign</a:t>
            </a:r>
          </a:p>
          <a:p>
            <a:r>
              <a:rPr lang="en-US" dirty="0" smtClean="0"/>
              <a:t>Reproaching Amor and his goddess mother</a:t>
            </a:r>
          </a:p>
          <a:p>
            <a:r>
              <a:rPr lang="en-US" dirty="0" smtClean="0"/>
              <a:t>With your own father’s change of form.</a:t>
            </a:r>
          </a:p>
          <a:p>
            <a:r>
              <a:rPr lang="en-US" dirty="0" err="1" smtClean="0"/>
              <a:t>Cycnus</a:t>
            </a:r>
            <a:r>
              <a:rPr lang="en-US" dirty="0" smtClean="0"/>
              <a:t>, they say, when mourning Phaethon</a:t>
            </a:r>
          </a:p>
          <a:p>
            <a:r>
              <a:rPr lang="en-US" dirty="0" smtClean="0"/>
              <a:t>In Phaethon’s young sisters’ poplar shade</a:t>
            </a:r>
          </a:p>
          <a:p>
            <a:r>
              <a:rPr lang="en-US" dirty="0" smtClean="0"/>
              <a:t>Among the new leaves, quieting with song</a:t>
            </a:r>
          </a:p>
          <a:p>
            <a:r>
              <a:rPr lang="en-US" dirty="0" smtClean="0"/>
              <a:t>His woe for love lost, dressed himself</a:t>
            </a:r>
          </a:p>
          <a:p>
            <a:r>
              <a:rPr lang="en-US" dirty="0" smtClean="0"/>
              <a:t>In softest plumage as in snowy age</a:t>
            </a:r>
          </a:p>
          <a:p>
            <a:r>
              <a:rPr lang="en-US" dirty="0" smtClean="0"/>
              <a:t>And left the earth and chanting sought the stars.</a:t>
            </a:r>
          </a:p>
          <a:p>
            <a:r>
              <a:rPr lang="en-US" dirty="0" smtClean="0"/>
              <a:t>With crewmen young as he, the son, </a:t>
            </a:r>
            <a:r>
              <a:rPr lang="en-US" dirty="0" err="1" smtClean="0"/>
              <a:t>Cupavo</a:t>
            </a:r>
            <a:r>
              <a:rPr lang="en-US" dirty="0" smtClean="0"/>
              <a:t>,</a:t>
            </a:r>
          </a:p>
          <a:p>
            <a:r>
              <a:rPr lang="en-US" dirty="0" smtClean="0"/>
              <a:t>Drove ahead with oars the giant Centaur,</a:t>
            </a:r>
          </a:p>
          <a:p>
            <a:r>
              <a:rPr lang="en-US" dirty="0" smtClean="0"/>
              <a:t>Figurehead that towered, threatening</a:t>
            </a:r>
          </a:p>
          <a:p>
            <a:r>
              <a:rPr lang="en-US" dirty="0" smtClean="0"/>
              <a:t>The waves with a great boulder: the tall ship</a:t>
            </a:r>
          </a:p>
          <a:p>
            <a:r>
              <a:rPr lang="en-US" dirty="0" smtClean="0"/>
              <a:t>With long keel driven, furrowed the open sea.</a:t>
            </a:r>
          </a:p>
          <a:p>
            <a:r>
              <a:rPr lang="en-US" dirty="0" smtClean="0"/>
              <a:t>10. 257-271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ship/nymphs speak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47700"/>
            <a:ext cx="6248400" cy="4724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“Still awake,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Aeneas</a:t>
            </a:r>
            <a:r>
              <a:rPr lang="en-US" dirty="0"/>
              <a:t>, kin to gods? Be wakeful, then,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slacken off your sheet. </a:t>
            </a:r>
            <a:r>
              <a:rPr lang="en-US" dirty="0" smtClean="0"/>
              <a:t>We </a:t>
            </a:r>
            <a:r>
              <a:rPr lang="en-US" dirty="0"/>
              <a:t>are those pines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/>
              <a:t>Ida’s holy crest, and once your fleet,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</a:t>
            </a:r>
            <a:r>
              <a:rPr lang="en-US" dirty="0"/>
              <a:t>become sea nymphs. When the base </a:t>
            </a:r>
            <a:r>
              <a:rPr lang="en-US" dirty="0" err="1"/>
              <a:t>Rutulian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Bore </a:t>
            </a:r>
            <a:r>
              <a:rPr lang="en-US" dirty="0"/>
              <a:t>down on us with sword and fire, headlong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broke our cables, though against our will.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</a:t>
            </a:r>
            <a:r>
              <a:rPr lang="en-US" dirty="0"/>
              <a:t>through the sea we looked for you. This form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Mother of Gods in pity fashioned for us,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Allowing </a:t>
            </a:r>
            <a:r>
              <a:rPr lang="en-US" dirty="0"/>
              <a:t>us as goddesses to spend</a:t>
            </a:r>
          </a:p>
          <a:p>
            <a:pPr marL="0" indent="0">
              <a:buNone/>
            </a:pPr>
            <a:r>
              <a:rPr lang="en-US" dirty="0"/>
              <a:t>Our lives under the waves. Now learn from us: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boy, </a:t>
            </a:r>
            <a:r>
              <a:rPr lang="en-US" dirty="0" err="1"/>
              <a:t>Ascanius</a:t>
            </a:r>
            <a:r>
              <a:rPr lang="en-US" dirty="0"/>
              <a:t>, is pinned down behind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His </a:t>
            </a:r>
            <a:r>
              <a:rPr lang="en-US" dirty="0"/>
              <a:t>wall and moat, amid attacking spears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 </a:t>
            </a:r>
            <a:r>
              <a:rPr lang="en-US" dirty="0" err="1"/>
              <a:t>Latins</a:t>
            </a:r>
            <a:r>
              <a:rPr lang="en-US" dirty="0"/>
              <a:t>, rough in onslaught.</a:t>
            </a:r>
          </a:p>
          <a:p>
            <a:pPr marL="0" indent="0">
              <a:buNone/>
            </a:pPr>
            <a:r>
              <a:rPr lang="en-US" dirty="0" smtClean="0"/>
              <a:t>10.315-28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840" y="1287158"/>
            <a:ext cx="2653760" cy="34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Die Young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Here Pallas strove and pressed; against him, </a:t>
            </a:r>
            <a:r>
              <a:rPr lang="en-US" dirty="0" err="1"/>
              <a:t>Lausus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</a:t>
            </a:r>
            <a:r>
              <a:rPr lang="en-US" dirty="0"/>
              <a:t>much disparate in age, and both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Splendid </a:t>
            </a:r>
            <a:r>
              <a:rPr lang="en-US" dirty="0"/>
              <a:t>in height and build; but fortune gave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Neither </a:t>
            </a:r>
            <a:r>
              <a:rPr lang="en-US" dirty="0"/>
              <a:t>a homecoming to his native land.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</a:t>
            </a:r>
            <a:r>
              <a:rPr lang="en-US" dirty="0"/>
              <a:t>, though, the mighty ruler of Olympus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Would </a:t>
            </a:r>
            <a:r>
              <a:rPr lang="en-US" dirty="0"/>
              <a:t>not let them encounter one another.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Their </a:t>
            </a:r>
            <a:r>
              <a:rPr lang="en-US" dirty="0"/>
              <a:t>fates awaited them, each at the hands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Of </a:t>
            </a:r>
            <a:r>
              <a:rPr lang="en-US" dirty="0"/>
              <a:t>a still greater foe.</a:t>
            </a:r>
          </a:p>
          <a:p>
            <a:pPr marL="0" indent="0">
              <a:buNone/>
            </a:pPr>
            <a:r>
              <a:rPr lang="en-US" dirty="0" smtClean="0"/>
              <a:t>10.598-606</a:t>
            </a:r>
            <a:endParaRPr lang="en-US" dirty="0"/>
          </a:p>
        </p:txBody>
      </p:sp>
      <p:pic>
        <p:nvPicPr>
          <p:cNvPr id="4" name="Picture 3" descr="Per Siwmark, artist" title="Aeneid IV Pallas Evan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364" y="2286000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Turnus Kills Pallas</a:t>
            </a:r>
            <a:endParaRPr lang="en-US" dirty="0"/>
          </a:p>
        </p:txBody>
      </p:sp>
      <p:pic>
        <p:nvPicPr>
          <p:cNvPr id="4" name="Content Placeholder 3" descr="the_death_of_pallas-lar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5000" y="1219200"/>
            <a:ext cx="2871901" cy="3886200"/>
          </a:xfrm>
        </p:spPr>
      </p:pic>
      <p:sp>
        <p:nvSpPr>
          <p:cNvPr id="5" name="TextBox 4"/>
          <p:cNvSpPr txBox="1"/>
          <p:nvPr/>
        </p:nvSpPr>
        <p:spPr>
          <a:xfrm>
            <a:off x="609600" y="601563"/>
            <a:ext cx="479387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With quivering shock</a:t>
            </a:r>
          </a:p>
          <a:p>
            <a:r>
              <a:rPr lang="en-US" sz="1600" dirty="0" smtClean="0"/>
              <a:t>His point ripped through the center of the shield,</a:t>
            </a:r>
          </a:p>
          <a:p>
            <a:r>
              <a:rPr lang="en-US" sz="1600" dirty="0" smtClean="0"/>
              <a:t>Through all the skins of steel and bronze and bull’s hide</a:t>
            </a:r>
          </a:p>
          <a:p>
            <a:r>
              <a:rPr lang="en-US" sz="1600" dirty="0" smtClean="0"/>
              <a:t>Outer integuments, and then punched through</a:t>
            </a:r>
          </a:p>
          <a:p>
            <a:r>
              <a:rPr lang="en-US" sz="1600" dirty="0" smtClean="0"/>
              <a:t>The cuirass armor and the stalwart chest.</a:t>
            </a:r>
          </a:p>
          <a:p>
            <a:r>
              <a:rPr lang="en-US" sz="1600" dirty="0" smtClean="0"/>
              <a:t>Pallas pulled from the wound the warm spearhead</a:t>
            </a:r>
          </a:p>
          <a:p>
            <a:r>
              <a:rPr lang="en-US" sz="1600" dirty="0" smtClean="0"/>
              <a:t>In vain, for blood and life came out as well</a:t>
            </a:r>
          </a:p>
          <a:p>
            <a:r>
              <a:rPr lang="en-US" sz="1600" dirty="0" smtClean="0"/>
              <a:t>By the same passage. Forward on his torn breast</a:t>
            </a:r>
          </a:p>
          <a:p>
            <a:r>
              <a:rPr lang="en-US" sz="1600" dirty="0" smtClean="0"/>
              <a:t>He plunged, his armor clanging over him,</a:t>
            </a:r>
          </a:p>
          <a:p>
            <a:r>
              <a:rPr lang="en-US" sz="1600" dirty="0" smtClean="0"/>
              <a:t>And bit the hostile earth with bloody mouth</a:t>
            </a:r>
          </a:p>
          <a:p>
            <a:r>
              <a:rPr lang="en-US" sz="1600" dirty="0" smtClean="0"/>
              <a:t>As he gave up his life. Looming above him,</a:t>
            </a:r>
          </a:p>
          <a:p>
            <a:r>
              <a:rPr lang="en-US" sz="1600" dirty="0" smtClean="0"/>
              <a:t>Turnus called: “Arcadians, note well</a:t>
            </a:r>
          </a:p>
          <a:p>
            <a:r>
              <a:rPr lang="en-US" sz="1600" dirty="0" smtClean="0"/>
              <a:t>And take back to Evander what I say:</a:t>
            </a:r>
          </a:p>
          <a:p>
            <a:r>
              <a:rPr lang="en-US" sz="1600" dirty="0" smtClean="0"/>
              <a:t>In that state which his father merited</a:t>
            </a:r>
          </a:p>
          <a:p>
            <a:r>
              <a:rPr lang="en-US" sz="1600" dirty="0" smtClean="0"/>
              <a:t>I send back Pallas. And I grant in full</a:t>
            </a:r>
          </a:p>
          <a:p>
            <a:r>
              <a:rPr lang="en-US" sz="1600" dirty="0" smtClean="0"/>
              <a:t>What honor tombs confer, what consolation</a:t>
            </a:r>
          </a:p>
          <a:p>
            <a:r>
              <a:rPr lang="en-US" sz="1600" dirty="0" smtClean="0"/>
              <a:t>Comes of burial. No small price he’ll pay</a:t>
            </a:r>
          </a:p>
          <a:p>
            <a:r>
              <a:rPr lang="en-US" sz="1600" dirty="0" smtClean="0"/>
              <a:t>For welcoming Aeneas.”</a:t>
            </a:r>
          </a:p>
          <a:p>
            <a:r>
              <a:rPr lang="en-US" sz="1600" dirty="0" smtClean="0"/>
              <a:t>10.671-691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and takes his </a:t>
            </a:r>
            <a:r>
              <a:rPr lang="en-US" dirty="0" err="1" smtClean="0"/>
              <a:t>swordbelt</a:t>
            </a:r>
            <a:endParaRPr lang="en-US" dirty="0"/>
          </a:p>
        </p:txBody>
      </p:sp>
      <p:pic>
        <p:nvPicPr>
          <p:cNvPr id="4" name="Content Placeholder 3" descr="frida hansen 1914-danaids ja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53397" y="606861"/>
            <a:ext cx="3861816" cy="4267200"/>
          </a:xfrm>
        </p:spPr>
      </p:pic>
      <p:sp>
        <p:nvSpPr>
          <p:cNvPr id="5" name="TextBox 4"/>
          <p:cNvSpPr txBox="1"/>
          <p:nvPr/>
        </p:nvSpPr>
        <p:spPr>
          <a:xfrm>
            <a:off x="381000" y="1447800"/>
            <a:ext cx="47723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pressed with his left foot upon the dead</a:t>
            </a:r>
          </a:p>
          <a:p>
            <a:r>
              <a:rPr lang="en-US" dirty="0" smtClean="0"/>
              <a:t>And pulled away the massive weight of </a:t>
            </a:r>
            <a:r>
              <a:rPr lang="en-US" dirty="0" err="1" smtClean="0"/>
              <a:t>swordbelt</a:t>
            </a:r>
            <a:endParaRPr lang="en-US" dirty="0" smtClean="0"/>
          </a:p>
          <a:p>
            <a:r>
              <a:rPr lang="en-US" dirty="0" smtClean="0"/>
              <a:t>Graven with pictured crime: that company,</a:t>
            </a:r>
          </a:p>
          <a:p>
            <a:r>
              <a:rPr lang="en-US" dirty="0" err="1" smtClean="0"/>
              <a:t>Aegyptus</a:t>
            </a:r>
            <a:r>
              <a:rPr lang="en-US" dirty="0" smtClean="0"/>
              <a:t>’ sons, killed by </a:t>
            </a:r>
            <a:r>
              <a:rPr lang="en-US" dirty="0" err="1" smtClean="0"/>
              <a:t>Danaus</a:t>
            </a:r>
            <a:r>
              <a:rPr lang="en-US" dirty="0" smtClean="0"/>
              <a:t>’ daughters,</a:t>
            </a:r>
          </a:p>
          <a:p>
            <a:r>
              <a:rPr lang="en-US" dirty="0" smtClean="0"/>
              <a:t>Young men murdered on one wedding night,</a:t>
            </a:r>
          </a:p>
          <a:p>
            <a:r>
              <a:rPr lang="en-US" dirty="0" smtClean="0"/>
              <a:t>Their nuptial beds blood-stained. </a:t>
            </a:r>
            <a:r>
              <a:rPr lang="en-US" dirty="0" err="1" smtClean="0"/>
              <a:t>Eurytus</a:t>
            </a:r>
            <a:r>
              <a:rPr lang="en-US" dirty="0" smtClean="0"/>
              <a:t>’ son,</a:t>
            </a:r>
          </a:p>
          <a:p>
            <a:r>
              <a:rPr lang="en-US" dirty="0" err="1" smtClean="0"/>
              <a:t>Clonus</a:t>
            </a:r>
            <a:r>
              <a:rPr lang="en-US" dirty="0" smtClean="0"/>
              <a:t>, had chased the images in gold.</a:t>
            </a:r>
          </a:p>
          <a:p>
            <a:r>
              <a:rPr lang="en-US" dirty="0" smtClean="0"/>
              <a:t>Now Turnus gloried in it, in his winning.</a:t>
            </a:r>
          </a:p>
          <a:p>
            <a:r>
              <a:rPr lang="en-US" dirty="0" smtClean="0"/>
              <a:t>10. 692-700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9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LAS 220 Introduction to Classical Mythology&amp;quot;&quot;/&gt;&lt;property id=&quot;20307&quot; value=&quot;285&quot;/&gt;&lt;/object&gt;&lt;object type=&quot;3&quot; unique_id=&quot;10004&quot;&gt;&lt;property id=&quot;20148&quot; value=&quot;5&quot;/&gt;&lt;property id=&quot;20300&quot; value=&quot;Slide 2 - &amp;quot;Quiz Question&amp;quot;&quot;/&gt;&lt;property id=&quot;20307&quot; value=&quot;286&quot;/&gt;&lt;/object&gt;&lt;object type=&quot;3&quot; unique_id=&quot;10005&quot;&gt;&lt;property id=&quot;20148&quot; value=&quot;5&quot;/&gt;&lt;property id=&quot;20300&quot; value=&quot;Slide 3 - &amp;quot;Quiz Question&amp;quot;&quot;/&gt;&lt;property id=&quot;20307&quot; value=&quot;287&quot;/&gt;&lt;/object&gt;&lt;object type=&quot;3&quot; unique_id=&quot;10006&quot;&gt;&lt;property id=&quot;20148&quot; value=&quot;5&quot;/&gt;&lt;property id=&quot;20300&quot; value=&quot;Slide 4 - &amp;quot;Jupiter speaks in assembly&amp;quot;&quot;/&gt;&lt;property id=&quot;20307&quot; value=&quot;291&quot;/&gt;&lt;/object&gt;&lt;object type=&quot;3&quot; unique_id=&quot;10007&quot;&gt;&lt;property id=&quot;20148&quot; value=&quot;5&quot;/&gt;&lt;property id=&quot;20300&quot; value=&quot;Slide 5 - &amp;quot;Cycnus&amp;quot;&quot;/&gt;&lt;property id=&quot;20307&quot; value=&quot;263&quot;/&gt;&lt;/object&gt;&lt;object type=&quot;3&quot; unique_id=&quot;10008&quot;&gt;&lt;property id=&quot;20148&quot; value=&quot;5&quot;/&gt;&lt;property id=&quot;20300&quot; value=&quot;Slide 6 - &amp;quot;The ship/nymphs speak&amp;quot;&quot;/&gt;&lt;property id=&quot;20307&quot; value=&quot;292&quot;/&gt;&lt;/object&gt;&lt;object type=&quot;3&quot; unique_id=&quot;10009&quot;&gt;&lt;property id=&quot;20148&quot; value=&quot;5&quot;/&gt;&lt;property id=&quot;20300&quot; value=&quot;Slide 7 - &amp;quot;The Good Die Young&amp;quot;&quot;/&gt;&lt;property id=&quot;20307&quot; value=&quot;293&quot;/&gt;&lt;/object&gt;&lt;object type=&quot;3&quot; unique_id=&quot;10010&quot;&gt;&lt;property id=&quot;20148&quot; value=&quot;5&quot;/&gt;&lt;property id=&quot;20300&quot; value=&quot;Slide 8 - &amp;quot;Turnus Kills Pallas&amp;quot;&quot;/&gt;&lt;property id=&quot;20307&quot; value=&quot;264&quot;/&gt;&lt;/object&gt;&lt;object type=&quot;3&quot; unique_id=&quot;10011&quot;&gt;&lt;property id=&quot;20148&quot; value=&quot;5&quot;/&gt;&lt;property id=&quot;20300&quot; value=&quot;Slide 9 - &amp;quot;… and takes his swordbelt&amp;quot;&quot;/&gt;&lt;property id=&quot;20307&quot; value=&quot;265&quot;/&gt;&lt;/object&gt;&lt;object type=&quot;3&quot; unique_id=&quot;10012&quot;&gt;&lt;property id=&quot;20148&quot; value=&quot;5&quot;/&gt;&lt;property id=&quot;20300&quot; value=&quot;Slide 10 - &amp;quot;Aeneas’ Wrath&amp;quot;&quot;/&gt;&lt;property id=&quot;20307&quot; value=&quot;294&quot;/&gt;&lt;/object&gt;&lt;object type=&quot;3&quot; unique_id=&quot;10013&quot;&gt;&lt;property id=&quot;20148&quot; value=&quot;5&quot;/&gt;&lt;property id=&quot;20300&quot; value=&quot;Slide 11 - &amp;quot;Juno Helps Turnus Escape&amp;quot;&quot;/&gt;&lt;property id=&quot;20307&quot; value=&quot;266&quot;/&gt;&lt;/object&gt;&lt;object type=&quot;3&quot; unique_id=&quot;10014&quot;&gt;&lt;property id=&quot;20148&quot; value=&quot;5&quot;/&gt;&lt;property id=&quot;20300&quot; value=&quot;Slide 12 - &amp;quot;Aeneas Kills Lausus, son of Mezentius&amp;quot;&quot;/&gt;&lt;property id=&quot;20307&quot; value=&quot;267&quot;/&gt;&lt;/object&gt;&lt;object type=&quot;3&quot; unique_id=&quot;10015&quot;&gt;&lt;property id=&quot;20148&quot; value=&quot;5&quot;/&gt;&lt;property id=&quot;20300&quot; value=&quot;Slide 13 - &amp;quot;Mezentius Dies&amp;quot;&quot;/&gt;&lt;property id=&quot;20307&quot; value=&quot;268&quot;/&gt;&lt;/object&gt;&lt;object type=&quot;3&quot; unique_id=&quot;10016&quot;&gt;&lt;property id=&quot;20148&quot; value=&quot;5&quot;/&gt;&lt;property id=&quot;20300&quot; value=&quot;Slide 14 - &amp;quot;Quiz Question&amp;quot;&quot;/&gt;&lt;property id=&quot;20307&quot; value=&quot;288&quot;/&gt;&lt;/object&gt;&lt;object type=&quot;3&quot; unique_id=&quot;10017&quot;&gt;&lt;property id=&quot;20148&quot; value=&quot;5&quot;/&gt;&lt;property id=&quot;20300&quot; value=&quot;Slide 15 - &amp;quot;Care for the young dead&amp;quot;&quot;/&gt;&lt;property id=&quot;20307&quot; value=&quot;295&quot;/&gt;&lt;/object&gt;&lt;object type=&quot;3&quot; unique_id=&quot;10018&quot;&gt;&lt;property id=&quot;20148&quot; value=&quot;5&quot;/&gt;&lt;property id=&quot;20300&quot; value=&quot;Slide 16 - &amp;quot;A Funeral for Pallas&amp;quot;&quot;/&gt;&lt;property id=&quot;20307&quot; value=&quot;269&quot;/&gt;&lt;/object&gt;&lt;object type=&quot;3&quot; unique_id=&quot;10019&quot;&gt;&lt;property id=&quot;20148&quot; value=&quot;5&quot;/&gt;&lt;property id=&quot;20300&quot; value=&quot;Slide 17 - &amp;quot;Evander Praises His Dead Son&amp;quot;&quot;/&gt;&lt;property id=&quot;20307&quot; value=&quot;270&quot;/&gt;&lt;/object&gt;&lt;object type=&quot;3&quot; unique_id=&quot;10020&quot;&gt;&lt;property id=&quot;20148&quot; value=&quot;5&quot;/&gt;&lt;property id=&quot;20300&quot; value=&quot;Slide 18 - &amp;quot;Latinus’ Embassy to Diomedes Fails&amp;quot;&quot;/&gt;&lt;property id=&quot;20307&quot; value=&quot;271&quot;/&gt;&lt;/object&gt;&lt;object type=&quot;3&quot; unique_id=&quot;10021&quot;&gt;&lt;property id=&quot;20148&quot; value=&quot;5&quot;/&gt;&lt;property id=&quot;20300&quot; value=&quot;Slide 19 - &amp;quot;Drances Blames Turnus &amp;quot;&quot;/&gt;&lt;property id=&quot;20307&quot; value=&quot;296&quot;/&gt;&lt;/object&gt;&lt;object type=&quot;3&quot; unique_id=&quot;10022&quot;&gt;&lt;property id=&quot;20148&quot; value=&quot;5&quot;/&gt;&lt;property id=&quot;20300&quot; value=&quot;Slide 20 - &amp;quot;Turnus agrees to fight Aeneas 1 on 1&amp;quot;&quot;/&gt;&lt;property id=&quot;20307&quot; value=&quot;297&quot;/&gt;&lt;/object&gt;&lt;object type=&quot;3&quot; unique_id=&quot;10023&quot;&gt;&lt;property id=&quot;20148&quot; value=&quot;5&quot;/&gt;&lt;property id=&quot;20300&quot; value=&quot;Slide 21 - &amp;quot;The Latin Women Pray&amp;quot;&quot;/&gt;&lt;property id=&quot;20307&quot; value=&quot;272&quot;/&gt;&lt;/object&gt;&lt;object type=&quot;3&quot; unique_id=&quot;10024&quot;&gt;&lt;property id=&quot;20148&quot; value=&quot;5&quot;/&gt;&lt;property id=&quot;20300&quot; value=&quot;Slide 22 - &amp;quot;Camilla’s Story&amp;quot;&quot;/&gt;&lt;property id=&quot;20307&quot; value=&quot;273&quot;/&gt;&lt;/object&gt;&lt;object type=&quot;3&quot; unique_id=&quot;10025&quot;&gt;&lt;property id=&quot;20148&quot; value=&quot;5&quot;/&gt;&lt;property id=&quot;20300&quot; value=&quot;Slide 23 - &amp;quot;Camilla’s Finest Hour&amp;quot;&quot;/&gt;&lt;property id=&quot;20307&quot; value=&quot;274&quot;/&gt;&lt;/object&gt;&lt;object type=&quot;3&quot; unique_id=&quot;10026&quot;&gt;&lt;property id=&quot;20148&quot; value=&quot;5&quot;/&gt;&lt;property id=&quot;20300&quot; value=&quot;Slide 24 - &amp;quot;Camilla’s Death&amp;quot;&quot;/&gt;&lt;property id=&quot;20307&quot; value=&quot;275&quot;/&gt;&lt;/object&gt;&lt;object type=&quot;3&quot; unique_id=&quot;10027&quot;&gt;&lt;property id=&quot;20148&quot; value=&quot;5&quot;/&gt;&lt;property id=&quot;20300&quot; value=&quot;Slide 25 - &amp;quot;Quiz Question&amp;quot;&quot;/&gt;&lt;property id=&quot;20307&quot; value=&quot;289&quot;/&gt;&lt;/object&gt;&lt;object type=&quot;3&quot; unique_id=&quot;10028&quot;&gt;&lt;property id=&quot;20148&quot; value=&quot;5&quot;/&gt;&lt;property id=&quot;20300&quot; value=&quot;Slide 26 - &amp;quot;Amata Begs Turnus Not to Fight Aeneas&amp;quot;&quot;/&gt;&lt;property id=&quot;20307&quot; value=&quot;276&quot;/&gt;&lt;/object&gt;&lt;object type=&quot;3&quot; unique_id=&quot;10029&quot;&gt;&lt;property id=&quot;20148&quot; value=&quot;5&quot;/&gt;&lt;property id=&quot;20300&quot; value=&quot;Slide 27 - &amp;quot;Lavinia Blushes&amp;quot;&quot;/&gt;&lt;property id=&quot;20307&quot; value=&quot;277&quot;/&gt;&lt;/object&gt;&lt;object type=&quot;3&quot; unique_id=&quot;10030&quot;&gt;&lt;property id=&quot;20148&quot; value=&quot;5&quot;/&gt;&lt;property id=&quot;20300&quot; value=&quot;Slide 28 - &amp;quot;Latinus and Aeneas Strike a Bargain&amp;quot;&quot;/&gt;&lt;property id=&quot;20307&quot; value=&quot;278&quot;/&gt;&lt;/object&gt;&lt;object type=&quot;3&quot; unique_id=&quot;10031&quot;&gt;&lt;property id=&quot;20148&quot; value=&quot;5&quot;/&gt;&lt;property id=&quot;20300&quot; value=&quot;Slide 29 - &amp;quot;Jupiter and Juno Strike a Bargain&amp;quot;&quot;/&gt;&lt;property id=&quot;20307&quot; value=&quot;281&quot;/&gt;&lt;/object&gt;&lt;object type=&quot;3&quot; unique_id=&quot;10032&quot;&gt;&lt;property id=&quot;20148&quot; value=&quot;5&quot;/&gt;&lt;property id=&quot;20300&quot; value=&quot;Slide 30 - &amp;quot;Juturna Withdraws&amp;quot;&quot;/&gt;&lt;property id=&quot;20307&quot; value=&quot;282&quot;/&gt;&lt;/object&gt;&lt;object type=&quot;3&quot; unique_id=&quot;10033&quot;&gt;&lt;property id=&quot;20148&quot; value=&quot;5&quot;/&gt;&lt;property id=&quot;20300&quot; value=&quot;Slide 31 - &amp;quot;Aeneas Wounds Turnus,  Who Begs for Mercy&amp;quot;&quot;/&gt;&lt;property id=&quot;20307&quot; value=&quot;283&quot;/&gt;&lt;/object&gt;&lt;object type=&quot;3&quot; unique_id=&quot;10034&quot;&gt;&lt;property id=&quot;20148&quot; value=&quot;5&quot;/&gt;&lt;property id=&quot;20300&quot; value=&quot;Slide 32 - &amp;quot;Mercy Refused&amp;quot;&quot;/&gt;&lt;property id=&quot;20307&quot; value=&quot;284&quot;/&gt;&lt;/object&gt;&lt;object type=&quot;3&quot; unique_id=&quot;10035&quot;&gt;&lt;property id=&quot;20148&quot; value=&quot;5&quot;/&gt;&lt;property id=&quot;20300&quot; value=&quot;Slide 33 - &amp;quot;Quiz Question&amp;quot;&quot;/&gt;&lt;property id=&quot;20307&quot; value=&quot;290&quot;/&gt;&lt;/object&gt;&lt;/object&gt;&lt;object type=&quot;8&quot; unique_id=&quot;10070&quot;&gt;&lt;/object&gt;&lt;/object&gt;&lt;/database&gt;"/>
  <p:tag name="MMPROD_NEXTUNIQUEID" val="10009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4D000B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2932</Words>
  <Application>Microsoft Office PowerPoint</Application>
  <PresentationFormat>On-screen Show (4:3)</PresentationFormat>
  <Paragraphs>442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Theme1</vt:lpstr>
      <vt:lpstr>CLAS 220 Introduction to Classical Mythology</vt:lpstr>
      <vt:lpstr>Quiz Question</vt:lpstr>
      <vt:lpstr>Quiz Question</vt:lpstr>
      <vt:lpstr>Jupiter speaks in assembly</vt:lpstr>
      <vt:lpstr>Cycnus</vt:lpstr>
      <vt:lpstr>The ship/nymphs speak</vt:lpstr>
      <vt:lpstr>The Good Die Young</vt:lpstr>
      <vt:lpstr>Turnus Kills Pallas</vt:lpstr>
      <vt:lpstr>… and takes his swordbelt</vt:lpstr>
      <vt:lpstr>Aeneas’ Wrath</vt:lpstr>
      <vt:lpstr>Juno Helps Turnus Escape</vt:lpstr>
      <vt:lpstr>Aeneas Kills Lausus, son of Mezentius</vt:lpstr>
      <vt:lpstr>Mezentius Dies</vt:lpstr>
      <vt:lpstr>Quiz Question</vt:lpstr>
      <vt:lpstr>Care for the young dead</vt:lpstr>
      <vt:lpstr>A Funeral for Pallas</vt:lpstr>
      <vt:lpstr>Evander Praises His Dead Son</vt:lpstr>
      <vt:lpstr>Latinus’ Embassy to Diomedes Fails</vt:lpstr>
      <vt:lpstr>Drances Blames Turnus </vt:lpstr>
      <vt:lpstr>Turnus agrees to fight Aeneas 1 on 1</vt:lpstr>
      <vt:lpstr>The Latin Women Pray</vt:lpstr>
      <vt:lpstr>Camilla’s Story</vt:lpstr>
      <vt:lpstr>Camilla’s Finest Hour</vt:lpstr>
      <vt:lpstr>Camilla’s Death</vt:lpstr>
      <vt:lpstr>Quiz Question</vt:lpstr>
      <vt:lpstr>Amata Begs Turnus Not to Fight Aeneas</vt:lpstr>
      <vt:lpstr>Lavinia Blushes</vt:lpstr>
      <vt:lpstr>Latinus and Aeneas Strike a Bargain</vt:lpstr>
      <vt:lpstr>Jupiter and Juno Strike a Bargain</vt:lpstr>
      <vt:lpstr>Juturna Withdraws</vt:lpstr>
      <vt:lpstr>Aeneas Wounds Turnus,  Who Begs for Mercy</vt:lpstr>
      <vt:lpstr>Mercy Refused</vt:lpstr>
      <vt:lpstr>Quiz Question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 220 5 April 2011</dc:title>
  <dc:creator>Alexander Jamieson Beecroft</dc:creator>
  <cp:lastModifiedBy>Alexander Jamieson Beecroft</cp:lastModifiedBy>
  <cp:revision>60</cp:revision>
  <dcterms:created xsi:type="dcterms:W3CDTF">2011-03-29T23:34:41Z</dcterms:created>
  <dcterms:modified xsi:type="dcterms:W3CDTF">2015-04-13T19:35:59Z</dcterms:modified>
</cp:coreProperties>
</file>